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50" r:id="rId1"/>
  </p:sldMasterIdLst>
  <p:notesMasterIdLst>
    <p:notesMasterId r:id="rId13"/>
  </p:notesMasterIdLst>
  <p:handoutMasterIdLst>
    <p:handoutMasterId r:id="rId14"/>
  </p:handoutMasterIdLst>
  <p:sldIdLst>
    <p:sldId id="256" r:id="rId2"/>
    <p:sldId id="269" r:id="rId3"/>
    <p:sldId id="268" r:id="rId4"/>
    <p:sldId id="267" r:id="rId5"/>
    <p:sldId id="266" r:id="rId6"/>
    <p:sldId id="270" r:id="rId7"/>
    <p:sldId id="271" r:id="rId8"/>
    <p:sldId id="274" r:id="rId9"/>
    <p:sldId id="343" r:id="rId10"/>
    <p:sldId id="340" r:id="rId11"/>
    <p:sldId id="344" r:id="rId1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snapToGrid="0" snapToObjects="1">
      <p:cViewPr varScale="1">
        <p:scale>
          <a:sx n="99" d="100"/>
          <a:sy n="99" d="100"/>
        </p:scale>
        <p:origin x="1290"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snapToGrid="0" snapToObjects="1">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A71766F-AD86-90A6-689B-43B8EA53CE7A}"/>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3E4BE10-1120-EEB9-E01B-4B311B6317C1}"/>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9/21/2025 am</a:t>
            </a:r>
          </a:p>
        </p:txBody>
      </p:sp>
      <p:sp>
        <p:nvSpPr>
          <p:cNvPr id="4" name="Footer Placeholder 3">
            <a:extLst>
              <a:ext uri="{FF2B5EF4-FFF2-40B4-BE49-F238E27FC236}">
                <a16:creationId xmlns:a16="http://schemas.microsoft.com/office/drawing/2014/main" id="{F81CB7E8-9327-DA3F-7A0E-0C470EF25F96}"/>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A5B95117-1139-D865-6716-40C1C0C37938}"/>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068D37B8-5BE1-4C60-9F7F-66C004B15C3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668224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9/21/2025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2C5EF74B-78EC-4CD8-A2AF-1F72802527A5}" type="slidenum">
              <a:rPr lang="en-US" smtClean="0"/>
              <a:t>‹#›</a:t>
            </a:fld>
            <a:endParaRPr lang="en-US"/>
          </a:p>
        </p:txBody>
      </p:sp>
    </p:spTree>
    <p:extLst>
      <p:ext uri="{BB962C8B-B14F-4D97-AF65-F5344CB8AC3E}">
        <p14:creationId xmlns:p14="http://schemas.microsoft.com/office/powerpoint/2010/main" val="292787094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Joe Price, Vegas Drive Church of Christ, presented August 10, 2025</a:t>
            </a:r>
          </a:p>
          <a:p>
            <a:endParaRPr lang="en-US" dirty="0"/>
          </a:p>
          <a:p>
            <a:r>
              <a:rPr lang="en-US" b="1" dirty="0"/>
              <a:t>I John 4:13-17</a:t>
            </a:r>
            <a:r>
              <a:rPr lang="en-US" dirty="0"/>
              <a:t> – “13 By this we know that we abide in him and he in us, because he has given us of his Spirit. 14 And we have seen and testify that the Father has sent his Son to be the Savior of the world. 15 Whoever confesses that Jesus is the Son of God, God abides in him, and he in God. 16 So we have come to know and to believe the love that God has for us. God is love, and whoever abides in love abides in God, and God abides in him. 17 By this is love perfected with us, so that </a:t>
            </a:r>
            <a:r>
              <a:rPr lang="en-US" b="1" dirty="0"/>
              <a:t>we may have confidence for the day of judgment</a:t>
            </a:r>
            <a:r>
              <a:rPr lang="en-US" dirty="0"/>
              <a:t>, because as he is so also are we in this world.” ESV</a:t>
            </a:r>
          </a:p>
          <a:p>
            <a:endParaRPr lang="en-US" dirty="0"/>
          </a:p>
          <a:p>
            <a:endParaRPr lang="en-US" dirty="0"/>
          </a:p>
        </p:txBody>
      </p:sp>
      <p:sp>
        <p:nvSpPr>
          <p:cNvPr id="4" name="Slide Number Placeholder 3"/>
          <p:cNvSpPr>
            <a:spLocks noGrp="1"/>
          </p:cNvSpPr>
          <p:nvPr>
            <p:ph type="sldNum" sz="quarter" idx="5"/>
          </p:nvPr>
        </p:nvSpPr>
        <p:spPr/>
        <p:txBody>
          <a:bodyPr/>
          <a:lstStyle/>
          <a:p>
            <a:fld id="{2C5EF74B-78EC-4CD8-A2AF-1F72802527A5}" type="slidenum">
              <a:rPr lang="en-US" smtClean="0"/>
              <a:t>1</a:t>
            </a:fld>
            <a:endParaRPr lang="en-US"/>
          </a:p>
        </p:txBody>
      </p:sp>
      <p:sp>
        <p:nvSpPr>
          <p:cNvPr id="5" name="Date Placeholder 4">
            <a:extLst>
              <a:ext uri="{FF2B5EF4-FFF2-40B4-BE49-F238E27FC236}">
                <a16:creationId xmlns:a16="http://schemas.microsoft.com/office/drawing/2014/main" id="{28CBB7F1-A851-C497-F032-F7E4D6BDF82C}"/>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BC1BAC35-F9B3-CDFC-83EB-0CCCF11C2D7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63356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10</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9/21/2025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11</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9/21/2025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4:14-16</a:t>
            </a:r>
            <a:r>
              <a:rPr lang="en-US" dirty="0"/>
              <a:t> – “14 Since then we have a great high priest who has passed through the heavens, Jesus, the Son of God, let us hold fast our confession. 15 For we do not have a high priest who is unable to sympathize with our weaknesses, but one who in every respect has been tempted as we are, yet without sin. 16 Let us then </a:t>
            </a:r>
            <a:r>
              <a:rPr lang="en-US" b="1" dirty="0"/>
              <a:t>with confidence draw near</a:t>
            </a:r>
            <a:r>
              <a:rPr lang="en-US" dirty="0"/>
              <a:t> to the throne of grace, that we may receive mercy and find grace to help in time of need.” ESV</a:t>
            </a:r>
          </a:p>
          <a:p>
            <a:endParaRPr lang="en-US" dirty="0"/>
          </a:p>
          <a:p>
            <a:r>
              <a:rPr lang="en-US" b="1" dirty="0"/>
              <a:t>Hebrews 10:19-23</a:t>
            </a:r>
            <a:r>
              <a:rPr lang="en-US" dirty="0"/>
              <a:t> – “19 Therefore, brothers, since </a:t>
            </a:r>
            <a:r>
              <a:rPr lang="en-US" b="1" dirty="0"/>
              <a:t>we have confidence to enter the holy places</a:t>
            </a:r>
            <a:r>
              <a:rPr lang="en-US" dirty="0"/>
              <a:t> by the blood of Jesus, 20 by the new and living way that he opened for us through the curtain, that is, through his flesh, 21 and since we have a great priest over the house of God, 22 let us draw near with a true heart in full assurance of faith, with our hearts sprinkled clean from an evil conscience and our bodies washed with pure water. 23 Let us hold fast the confession of our hope without wavering, for he who promised is faithful.” ESV</a:t>
            </a:r>
          </a:p>
          <a:p>
            <a:endParaRPr lang="en-US" dirty="0"/>
          </a:p>
          <a:p>
            <a:r>
              <a:rPr lang="en-US" b="1" dirty="0"/>
              <a:t>Hebrews 10:32-36</a:t>
            </a:r>
            <a:r>
              <a:rPr lang="en-US" dirty="0"/>
              <a:t> – “32 But recall the former days when, after you were enlightened, you endured a hard struggle with sufferings, 33 sometimes being publicly exposed to reproach and affliction, and sometimes being partners with those so treated. 34 For you had compassion on those in prison, and you joyfully accepted the plundering of your property, since you knew that you yourselves had a better possession and an abiding one. 35 Therefore </a:t>
            </a:r>
            <a:r>
              <a:rPr lang="en-US" b="1" dirty="0"/>
              <a:t>do not throw away your confidence</a:t>
            </a:r>
            <a:r>
              <a:rPr lang="en-US" dirty="0"/>
              <a:t>, which has a great reward. 36 For you have need of endurance, so that when you have done the will of God you may receive what is promised.” ESV</a:t>
            </a:r>
          </a:p>
        </p:txBody>
      </p:sp>
      <p:sp>
        <p:nvSpPr>
          <p:cNvPr id="4" name="Slide Number Placeholder 3"/>
          <p:cNvSpPr>
            <a:spLocks noGrp="1"/>
          </p:cNvSpPr>
          <p:nvPr>
            <p:ph type="sldNum" sz="quarter" idx="5"/>
          </p:nvPr>
        </p:nvSpPr>
        <p:spPr/>
        <p:txBody>
          <a:bodyPr/>
          <a:lstStyle/>
          <a:p>
            <a:fld id="{2C5EF74B-78EC-4CD8-A2AF-1F72802527A5}" type="slidenum">
              <a:rPr lang="en-US" smtClean="0"/>
              <a:t>2</a:t>
            </a:fld>
            <a:endParaRPr lang="en-US"/>
          </a:p>
        </p:txBody>
      </p:sp>
      <p:sp>
        <p:nvSpPr>
          <p:cNvPr id="5" name="Date Placeholder 4">
            <a:extLst>
              <a:ext uri="{FF2B5EF4-FFF2-40B4-BE49-F238E27FC236}">
                <a16:creationId xmlns:a16="http://schemas.microsoft.com/office/drawing/2014/main" id="{23A72D2C-4A2D-4BE7-6B92-C9516D26E365}"/>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4722EDCA-6721-7EA9-BF5A-B1F9C21CF47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68892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5:11-13</a:t>
            </a:r>
            <a:r>
              <a:rPr lang="en-US" dirty="0"/>
              <a:t> – “11 And this is the testimony, that </a:t>
            </a:r>
            <a:r>
              <a:rPr lang="en-US" b="1" dirty="0"/>
              <a:t>God gave us eternal life</a:t>
            </a:r>
            <a:r>
              <a:rPr lang="en-US" dirty="0"/>
              <a:t>, and this life is in his Son. 12  Whoever has the Son has life; whoever does not have the Son of God does not have life. 13 I write these things to you who believe in the name of the Son of God </a:t>
            </a:r>
            <a:r>
              <a:rPr lang="en-US" b="1" dirty="0"/>
              <a:t>that you may know that you have eternal life</a:t>
            </a:r>
            <a:r>
              <a:rPr lang="en-US" dirty="0"/>
              <a:t>.” ESV</a:t>
            </a:r>
          </a:p>
          <a:p>
            <a:endParaRPr lang="en-US" dirty="0"/>
          </a:p>
          <a:p>
            <a:r>
              <a:rPr lang="en-US" b="1" dirty="0"/>
              <a:t>Hebrews 3:1-6</a:t>
            </a:r>
            <a:r>
              <a:rPr lang="en-US" dirty="0"/>
              <a:t> – “1 Therefore, holy brothers, you who share in a heavenly calling, consider Jesus, the apostle and high priest of our confession, 2 who was faithful to him who appointed him, just as Moses also was faithful in all God's house. 3 For Jesus has been counted worthy of more glory than Moses – as much more glory as the builder of a house has more honor than the house itself. 4 (For every house is built by someone, but the builder of all things is God.) 5 Now Moses was faithful in all God's house as a servant, to testify to the things that were to be spoken later, 6 but Christ is faithful over God's house as a son. And we are his house </a:t>
            </a:r>
            <a:r>
              <a:rPr lang="en-US" b="1" dirty="0"/>
              <a:t>if indeed we hold fast our confidence</a:t>
            </a:r>
            <a:r>
              <a:rPr lang="en-US" dirty="0"/>
              <a:t> and our boasting in our hope.” ESV</a:t>
            </a:r>
          </a:p>
        </p:txBody>
      </p:sp>
      <p:sp>
        <p:nvSpPr>
          <p:cNvPr id="4" name="Slide Number Placeholder 3"/>
          <p:cNvSpPr>
            <a:spLocks noGrp="1"/>
          </p:cNvSpPr>
          <p:nvPr>
            <p:ph type="sldNum" sz="quarter" idx="5"/>
          </p:nvPr>
        </p:nvSpPr>
        <p:spPr/>
        <p:txBody>
          <a:bodyPr/>
          <a:lstStyle/>
          <a:p>
            <a:fld id="{2C5EF74B-78EC-4CD8-A2AF-1F72802527A5}" type="slidenum">
              <a:rPr lang="en-US" smtClean="0"/>
              <a:t>3</a:t>
            </a:fld>
            <a:endParaRPr lang="en-US"/>
          </a:p>
        </p:txBody>
      </p:sp>
      <p:sp>
        <p:nvSpPr>
          <p:cNvPr id="5" name="Date Placeholder 4">
            <a:extLst>
              <a:ext uri="{FF2B5EF4-FFF2-40B4-BE49-F238E27FC236}">
                <a16:creationId xmlns:a16="http://schemas.microsoft.com/office/drawing/2014/main" id="{8378D102-8C7C-66C7-5BE2-F977D6FDBD73}"/>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D8FED2AE-B7E4-1EF6-E201-5F72EF2E2C0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25200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1:1-4</a:t>
            </a:r>
            <a:r>
              <a:rPr lang="en-US" dirty="0"/>
              <a:t> – “1  That which was from the beginning, which we have heard, which we have seen with our eyes, which we looked upon and have touched with our hands, concerning the word of life – 2  the life was made manifest, and we have seen it, and testify to it and </a:t>
            </a:r>
            <a:r>
              <a:rPr lang="en-US" b="1" dirty="0"/>
              <a:t>proclaim to you the eternal life</a:t>
            </a:r>
            <a:r>
              <a:rPr lang="en-US" dirty="0"/>
              <a:t>, which was with the Father and </a:t>
            </a:r>
            <a:r>
              <a:rPr lang="en-US" b="1" dirty="0"/>
              <a:t>was made manifest to us</a:t>
            </a:r>
            <a:r>
              <a:rPr lang="en-US" dirty="0"/>
              <a:t> – 3  that which we have seen and heard we proclaim also to you, so that you too may have fellowship with us; and indeed our fellowship is with the Father and with his Son Jesus Christ. 4 And we are writing these things so </a:t>
            </a:r>
            <a:r>
              <a:rPr lang="en-US" b="1" dirty="0"/>
              <a:t>that our joy may be complete</a:t>
            </a:r>
            <a:r>
              <a:rPr lang="en-US" dirty="0"/>
              <a:t>.” ESV</a:t>
            </a:r>
          </a:p>
          <a:p>
            <a:endParaRPr lang="en-US" dirty="0"/>
          </a:p>
          <a:p>
            <a:r>
              <a:rPr lang="en-US" b="1" dirty="0"/>
              <a:t>I John 2:3-6</a:t>
            </a:r>
            <a:r>
              <a:rPr lang="en-US" dirty="0"/>
              <a:t> – “3 </a:t>
            </a:r>
            <a:r>
              <a:rPr lang="en-US" b="1" dirty="0"/>
              <a:t>And by this we know that we have come to know him</a:t>
            </a:r>
            <a:r>
              <a:rPr lang="en-US" dirty="0"/>
              <a:t>, if we keep his commandments. 4 Whoever says ‘I know him’ but does not keep his commandments is a liar, and the truth is not in him, 5 but whoever keeps his word, in him truly the love of God is perfected. </a:t>
            </a:r>
            <a:r>
              <a:rPr lang="en-US" b="1" dirty="0"/>
              <a:t>By this we may be sure</a:t>
            </a:r>
            <a:r>
              <a:rPr lang="en-US" dirty="0"/>
              <a:t> that we are in him: 6 whoever says he abides in him ought to walk in the same way in which he walked.” ESV</a:t>
            </a:r>
          </a:p>
          <a:p>
            <a:endParaRPr lang="en-US" dirty="0"/>
          </a:p>
          <a:p>
            <a:r>
              <a:rPr lang="en-US" b="1" dirty="0"/>
              <a:t>I John 2:28-29</a:t>
            </a:r>
            <a:r>
              <a:rPr lang="en-US" dirty="0"/>
              <a:t> – “28 And now, little children, abide in him, so that when he appears </a:t>
            </a:r>
            <a:r>
              <a:rPr lang="en-US" b="1" dirty="0"/>
              <a:t>we may have confidence</a:t>
            </a:r>
            <a:r>
              <a:rPr lang="en-US" dirty="0"/>
              <a:t> and not shrink from him in shame at his coming. 29 If you know that he is righteous, you may be sure that everyone who practices righteousness has been born of him.” ESV</a:t>
            </a:r>
          </a:p>
          <a:p>
            <a:endParaRPr lang="en-US" dirty="0"/>
          </a:p>
          <a:p>
            <a:r>
              <a:rPr lang="en-US" b="1" dirty="0"/>
              <a:t>I John 3:1-3</a:t>
            </a:r>
            <a:r>
              <a:rPr lang="en-US" dirty="0"/>
              <a:t> – “3 See what kind of love the Father has given to us, that </a:t>
            </a:r>
            <a:r>
              <a:rPr lang="en-US" b="1" dirty="0"/>
              <a:t>we should be called children of God</a:t>
            </a:r>
            <a:r>
              <a:rPr lang="en-US" dirty="0"/>
              <a:t>; and so we are. The reason why the world does not know us is that it did not know him. 2 Beloved, we are God's children now, and what we will be has not yet appeared; but we know that when he appears we shall be like him, because we shall see him as he is. 3 And everyone who thus hopes in him purifies himself as he is pure .” ESV</a:t>
            </a:r>
          </a:p>
          <a:p>
            <a:endParaRPr lang="en-US" dirty="0"/>
          </a:p>
          <a:p>
            <a:r>
              <a:rPr lang="en-US" b="1" dirty="0"/>
              <a:t>I John 5:13-15</a:t>
            </a:r>
            <a:r>
              <a:rPr lang="en-US" dirty="0"/>
              <a:t> – “13 I write these things to you who believe in the name of the Son of God that you may </a:t>
            </a:r>
            <a:r>
              <a:rPr lang="en-US" b="1" dirty="0"/>
              <a:t>know that you have eternal life</a:t>
            </a:r>
            <a:r>
              <a:rPr lang="en-US" dirty="0"/>
              <a:t>. 14 And this is the confidence that we have toward him, that if we ask anything according to his will he hears us. 15 And if we know that he hears us in whatever we ask, we know that we have the requests that we have asked of him.” ESV</a:t>
            </a:r>
          </a:p>
        </p:txBody>
      </p:sp>
      <p:sp>
        <p:nvSpPr>
          <p:cNvPr id="4" name="Slide Number Placeholder 3"/>
          <p:cNvSpPr>
            <a:spLocks noGrp="1"/>
          </p:cNvSpPr>
          <p:nvPr>
            <p:ph type="sldNum" sz="quarter" idx="5"/>
          </p:nvPr>
        </p:nvSpPr>
        <p:spPr/>
        <p:txBody>
          <a:bodyPr/>
          <a:lstStyle/>
          <a:p>
            <a:fld id="{2C5EF74B-78EC-4CD8-A2AF-1F72802527A5}" type="slidenum">
              <a:rPr lang="en-US" smtClean="0"/>
              <a:t>4</a:t>
            </a:fld>
            <a:endParaRPr lang="en-US"/>
          </a:p>
        </p:txBody>
      </p:sp>
      <p:sp>
        <p:nvSpPr>
          <p:cNvPr id="5" name="Date Placeholder 4">
            <a:extLst>
              <a:ext uri="{FF2B5EF4-FFF2-40B4-BE49-F238E27FC236}">
                <a16:creationId xmlns:a16="http://schemas.microsoft.com/office/drawing/2014/main" id="{F527396D-3468-C015-9D5B-1A61F3825730}"/>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7A3B0E2D-27BD-4BDF-85F0-A3D9B68EF9E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25648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Galatians 2:20</a:t>
            </a:r>
            <a:r>
              <a:rPr lang="en-US" dirty="0"/>
              <a:t> – “I have been crucified with Christ. It is no longer I who live, but </a:t>
            </a:r>
            <a:r>
              <a:rPr lang="en-US" b="1" dirty="0"/>
              <a:t>Christ who lives in me</a:t>
            </a:r>
            <a:r>
              <a:rPr lang="en-US" dirty="0"/>
              <a:t>. And the life I now live in the flesh </a:t>
            </a:r>
            <a:r>
              <a:rPr lang="en-US" b="1" dirty="0"/>
              <a:t>I live by faith in the Son of God</a:t>
            </a:r>
            <a:r>
              <a:rPr lang="en-US" dirty="0"/>
              <a:t>, who loved me and gave himself for me.” ESV</a:t>
            </a:r>
          </a:p>
          <a:p>
            <a:endParaRPr lang="en-US" dirty="0"/>
          </a:p>
          <a:p>
            <a:pPr defTabSz="990511">
              <a:defRPr/>
            </a:pPr>
            <a:r>
              <a:rPr lang="en-US" b="1" dirty="0"/>
              <a:t>Hebrews 4:16</a:t>
            </a:r>
            <a:r>
              <a:rPr lang="en-US" dirty="0"/>
              <a:t> – “Let us then </a:t>
            </a:r>
            <a:r>
              <a:rPr lang="en-US" b="1" dirty="0"/>
              <a:t>with confidence draw near</a:t>
            </a:r>
            <a:r>
              <a:rPr lang="en-US" dirty="0"/>
              <a:t> to the throne of grace, </a:t>
            </a:r>
            <a:r>
              <a:rPr lang="en-US" b="1" dirty="0"/>
              <a:t>that we may receive mercy and find grace</a:t>
            </a:r>
            <a:r>
              <a:rPr lang="en-US" dirty="0"/>
              <a:t> to help in time of need.” ESV</a:t>
            </a:r>
          </a:p>
          <a:p>
            <a:endParaRPr lang="en-US" dirty="0"/>
          </a:p>
          <a:p>
            <a:r>
              <a:rPr lang="en-US" b="1" dirty="0"/>
              <a:t>Matthew 22:37-38</a:t>
            </a:r>
            <a:r>
              <a:rPr lang="en-US" dirty="0"/>
              <a:t> – “37 And he said to him, ‘You shall </a:t>
            </a:r>
            <a:r>
              <a:rPr lang="en-US" b="1" dirty="0"/>
              <a:t>love the Lord your God</a:t>
            </a:r>
            <a:r>
              <a:rPr lang="en-US" dirty="0"/>
              <a:t> with all your heart and with all your soul and with all your mind.  38 This is the great and first commandment.’” ESV</a:t>
            </a:r>
          </a:p>
        </p:txBody>
      </p:sp>
      <p:sp>
        <p:nvSpPr>
          <p:cNvPr id="4" name="Slide Number Placeholder 3"/>
          <p:cNvSpPr>
            <a:spLocks noGrp="1"/>
          </p:cNvSpPr>
          <p:nvPr>
            <p:ph type="sldNum" sz="quarter" idx="5"/>
          </p:nvPr>
        </p:nvSpPr>
        <p:spPr/>
        <p:txBody>
          <a:bodyPr/>
          <a:lstStyle/>
          <a:p>
            <a:fld id="{2C5EF74B-78EC-4CD8-A2AF-1F72802527A5}" type="slidenum">
              <a:rPr lang="en-US" smtClean="0"/>
              <a:t>5</a:t>
            </a:fld>
            <a:endParaRPr lang="en-US"/>
          </a:p>
        </p:txBody>
      </p:sp>
      <p:sp>
        <p:nvSpPr>
          <p:cNvPr id="5" name="Date Placeholder 4">
            <a:extLst>
              <a:ext uri="{FF2B5EF4-FFF2-40B4-BE49-F238E27FC236}">
                <a16:creationId xmlns:a16="http://schemas.microsoft.com/office/drawing/2014/main" id="{9CAFD8BB-3356-FEDF-FD25-5C42E5EF9BC3}"/>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A3E9F65A-4755-3631-39E6-805F6B6F893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68828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Peter 1:4-11</a:t>
            </a:r>
            <a:r>
              <a:rPr lang="en-US" dirty="0"/>
              <a:t> – “5 For this very reason, </a:t>
            </a:r>
            <a:r>
              <a:rPr lang="en-US" b="1" dirty="0"/>
              <a:t>make every effort to supplement your faith with</a:t>
            </a:r>
            <a:r>
              <a:rPr lang="en-US" dirty="0"/>
              <a:t> virtue, and virtue with knowledge, 6 and knowledge with self-control, and self-control with steadfastness, and steadfastness with godliness, 7 and godliness with brotherly affection, and brotherly affection with love. 8 For if these qualities are yours and are increasing, </a:t>
            </a:r>
            <a:r>
              <a:rPr lang="en-US" b="1" dirty="0"/>
              <a:t>they keep you from being ineffective or unfruitful</a:t>
            </a:r>
            <a:r>
              <a:rPr lang="en-US" dirty="0"/>
              <a:t> in the knowledge of our Lord Jesus Christ. 9 For whoever lacks these qualities is so nearsighted that he is blind, having forgotten that he was cleansed from his former sins. 10 Therefore, brothers, be all the more diligent to make your calling and election sure, for </a:t>
            </a:r>
            <a:r>
              <a:rPr lang="en-US" b="1" dirty="0"/>
              <a:t>if you practice these qualities you will never fall</a:t>
            </a:r>
            <a:r>
              <a:rPr lang="en-US" dirty="0"/>
              <a:t>. 11 For in this way there will be richly provided for you </a:t>
            </a:r>
            <a:r>
              <a:rPr lang="en-US" b="1" dirty="0"/>
              <a:t>an entrance into the eternal kingdom</a:t>
            </a:r>
            <a:r>
              <a:rPr lang="en-US" dirty="0"/>
              <a:t> of our Lord and Savior Jesus Christ.” ESV</a:t>
            </a:r>
          </a:p>
        </p:txBody>
      </p:sp>
      <p:sp>
        <p:nvSpPr>
          <p:cNvPr id="4" name="Slide Number Placeholder 3"/>
          <p:cNvSpPr>
            <a:spLocks noGrp="1"/>
          </p:cNvSpPr>
          <p:nvPr>
            <p:ph type="sldNum" sz="quarter" idx="5"/>
          </p:nvPr>
        </p:nvSpPr>
        <p:spPr/>
        <p:txBody>
          <a:bodyPr/>
          <a:lstStyle/>
          <a:p>
            <a:fld id="{2C5EF74B-78EC-4CD8-A2AF-1F72802527A5}" type="slidenum">
              <a:rPr lang="en-US" smtClean="0"/>
              <a:t>6</a:t>
            </a:fld>
            <a:endParaRPr lang="en-US"/>
          </a:p>
        </p:txBody>
      </p:sp>
      <p:sp>
        <p:nvSpPr>
          <p:cNvPr id="5" name="Date Placeholder 4">
            <a:extLst>
              <a:ext uri="{FF2B5EF4-FFF2-40B4-BE49-F238E27FC236}">
                <a16:creationId xmlns:a16="http://schemas.microsoft.com/office/drawing/2014/main" id="{55688A93-2E0B-28AD-E388-E90101DAD5BF}"/>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D992BA19-9454-81CA-B95A-939453C3D59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1413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14:10-14</a:t>
            </a:r>
            <a:r>
              <a:rPr lang="en-US" dirty="0"/>
              <a:t> – “10 When Pharaoh drew near, the people of Israel lifted up their eyes, and behold, the Egyptians were marching after them, and they feared greatly. And the people of Israel cried out to the Lord. 11 They said to Moses, ‘Is it because there are no graves in Egypt that you have taken us away to die in the wilderness? </a:t>
            </a:r>
            <a:r>
              <a:rPr lang="en-US" b="1" dirty="0"/>
              <a:t>What have you done to us</a:t>
            </a:r>
            <a:r>
              <a:rPr lang="en-US" dirty="0"/>
              <a:t> in bringing us out of Egypt? 12 Is not this what we said to you in Egypt, “Leave us alone that we may serve the Egyptians”? For it would have been better for us to serve the Egyptians than to die in the wilderness.’ 13 And Moses said to the people, ‘Fear not, stand firm, and see the salvation of the Lord, which he will work for you today. For the Egyptians whom you see today, you shall never see again. 14  The Lord will fight for you, and you have only to be silent.’“ ESV</a:t>
            </a:r>
          </a:p>
          <a:p>
            <a:endParaRPr lang="en-US" dirty="0"/>
          </a:p>
          <a:p>
            <a:r>
              <a:rPr lang="en-US" b="1" dirty="0"/>
              <a:t>Numbers 13:30-33</a:t>
            </a:r>
            <a:r>
              <a:rPr lang="en-US" dirty="0"/>
              <a:t> – “30 But Caleb quieted the people before Moses and said, ‘Let us go up at once and occupy it, for we are well able to overcome it.’ 31  Then the men who had gone up with him said, ‘</a:t>
            </a:r>
            <a:r>
              <a:rPr lang="en-US" b="1" dirty="0"/>
              <a:t>We are not able to go up against the people</a:t>
            </a:r>
            <a:r>
              <a:rPr lang="en-US" dirty="0"/>
              <a:t>, for they are stronger than we are.’ 32 So they brought to the people of Israel a bad report of the land that they had spied out, saying, ‘The land, through which we have gone to spy it out, is a land that devours its inhabitants, and all the people that we saw in it are of great height. 33 And there we saw the Nephilim (the sons of Anak, who come from the Nephilim), and we seemed to ourselves like grasshoppers, and so we seemed to them.’“ ESV</a:t>
            </a:r>
          </a:p>
          <a:p>
            <a:endParaRPr lang="en-US" dirty="0"/>
          </a:p>
          <a:p>
            <a:r>
              <a:rPr lang="en-US" b="1" dirty="0"/>
              <a:t>Joshua 1:5-9</a:t>
            </a:r>
            <a:r>
              <a:rPr lang="en-US" dirty="0"/>
              <a:t> – “5 No man shall be able to stand before you all the days of your life. Just as I was with Moses, so I will be with you. I will not leave you or forsake you. 6  </a:t>
            </a:r>
            <a:r>
              <a:rPr lang="en-US" b="1" dirty="0"/>
              <a:t>Be strong and courageous</a:t>
            </a:r>
            <a:r>
              <a:rPr lang="en-US" dirty="0"/>
              <a:t>, for you shall cause this people to inherit the land that I swore to their fathers to give them. 7 Only </a:t>
            </a:r>
            <a:r>
              <a:rPr lang="en-US" b="1" dirty="0"/>
              <a:t>be strong and very courageous</a:t>
            </a:r>
            <a:r>
              <a:rPr lang="en-US" dirty="0"/>
              <a:t>, being careful to do according to all the law that Moses my servant commanded you. Do not turn from it to the right hand or to the left, that you may have good success wherever you go. 8 This Book of the Law shall not depart from your mouth, but you shall meditate on it day and night, so that you may be careful to do according to all that is written in it. For then you will make your way prosperous, and then you will have good success. 9 Have I not commanded you? </a:t>
            </a:r>
            <a:r>
              <a:rPr lang="en-US" b="1" dirty="0"/>
              <a:t>Be strong and courageous</a:t>
            </a:r>
            <a:r>
              <a:rPr lang="en-US" dirty="0"/>
              <a:t>. Do not be frightened, and do not be dismayed, for the Lord your God is with you wherever you go.“ ESV</a:t>
            </a:r>
          </a:p>
          <a:p>
            <a:endParaRPr lang="en-US" dirty="0"/>
          </a:p>
          <a:p>
            <a:r>
              <a:rPr lang="en-US" b="1" dirty="0"/>
              <a:t>Matthew 14:25-31</a:t>
            </a:r>
            <a:r>
              <a:rPr lang="en-US" dirty="0"/>
              <a:t> – “25 And in the fourth watch of the night he came to them, walking on the sea. 26 But when the disciples saw him walking on the sea, they were terrified, and said, ‘It is a ghost!’ and they cried out in fear. 27 But immediately Jesus spoke to them, saying, ‘Take heart; it is I. Do not be afraid.’ 28 And Peter answered him, ‘Lord, if it is you, command me to come to you on the water.’ 29 He said, ‘Come.’ So Peter got out of the boat and walked on the water and came to Jesus. 30 But when he saw the wind, he was afraid, and beginning to sink he cried out, ‘Lord, save me.’ 31 Jesus immediately reached out his hand and took hold of him, saying to him, ‘</a:t>
            </a:r>
            <a:r>
              <a:rPr lang="en-US" b="1" dirty="0"/>
              <a:t>O you of little faith</a:t>
            </a:r>
            <a:r>
              <a:rPr lang="en-US" dirty="0"/>
              <a:t>, why did you doubt?’“ ESV</a:t>
            </a:r>
          </a:p>
          <a:p>
            <a:endParaRPr lang="en-US" dirty="0"/>
          </a:p>
        </p:txBody>
      </p:sp>
      <p:sp>
        <p:nvSpPr>
          <p:cNvPr id="4" name="Slide Number Placeholder 3"/>
          <p:cNvSpPr>
            <a:spLocks noGrp="1"/>
          </p:cNvSpPr>
          <p:nvPr>
            <p:ph type="sldNum" sz="quarter" idx="5"/>
          </p:nvPr>
        </p:nvSpPr>
        <p:spPr/>
        <p:txBody>
          <a:bodyPr/>
          <a:lstStyle/>
          <a:p>
            <a:fld id="{2C5EF74B-78EC-4CD8-A2AF-1F72802527A5}" type="slidenum">
              <a:rPr lang="en-US" smtClean="0"/>
              <a:t>7</a:t>
            </a:fld>
            <a:endParaRPr lang="en-US"/>
          </a:p>
        </p:txBody>
      </p:sp>
      <p:sp>
        <p:nvSpPr>
          <p:cNvPr id="5" name="Date Placeholder 4">
            <a:extLst>
              <a:ext uri="{FF2B5EF4-FFF2-40B4-BE49-F238E27FC236}">
                <a16:creationId xmlns:a16="http://schemas.microsoft.com/office/drawing/2014/main" id="{E78F129D-868B-9BA0-4D04-39C4FCEF08CE}"/>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59E3BCD1-AB39-E1A0-92CE-B75505ABD58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383470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14:1-7</a:t>
            </a:r>
            <a:r>
              <a:rPr lang="en-US" dirty="0"/>
              <a:t> – “1 ‘</a:t>
            </a:r>
            <a:r>
              <a:rPr lang="en-US" b="1" dirty="0"/>
              <a:t>Let not your hearts be troubled</a:t>
            </a:r>
            <a:r>
              <a:rPr lang="en-US" dirty="0"/>
              <a:t>. Believe in God; believe also in me.  2 In my Father's house are many rooms. If it were not so, would I have told you that I go to prepare a place for you?  3 And if I go and prepare a place for you, I will come again and will take you to myself, that where I am you may be also.  4 And you know the way to where I am going.’  5  Thomas said to him, ‘Lord, we do not know where you are going. How can we know the way?’ 6 Jesus said to him, ‘I am the way, and the truth, and the life. No one comes to the Father except through me.  7  If you had known me, you would have known my Father also. From now on you do know him and have seen him.’“ ESV</a:t>
            </a:r>
          </a:p>
          <a:p>
            <a:endParaRPr lang="en-US" dirty="0"/>
          </a:p>
          <a:p>
            <a:r>
              <a:rPr lang="en-US" dirty="0"/>
              <a:t>	[</a:t>
            </a:r>
            <a:r>
              <a:rPr lang="en-US" b="1" dirty="0"/>
              <a:t>Calming assurances, comforting promises, confident knowledge</a:t>
            </a:r>
            <a:r>
              <a:rPr lang="en-US" dirty="0"/>
              <a:t>]</a:t>
            </a:r>
          </a:p>
          <a:p>
            <a:endParaRPr lang="en-US" dirty="0"/>
          </a:p>
          <a:p>
            <a:r>
              <a:rPr lang="en-US" b="1" dirty="0"/>
              <a:t>Philippians 2:12-13</a:t>
            </a:r>
            <a:r>
              <a:rPr lang="en-US" dirty="0"/>
              <a:t> – “12 Therefore, my beloved, as you have always obeyed, so now, not only as in my presence but much more in my absence, work out your own salvation with fear and trembling, 13 for </a:t>
            </a:r>
            <a:r>
              <a:rPr lang="en-US" b="1" dirty="0"/>
              <a:t>it is God who works in you</a:t>
            </a:r>
            <a:r>
              <a:rPr lang="en-US" dirty="0"/>
              <a:t>, both to will and to work for his good pleasure.” ESV</a:t>
            </a:r>
          </a:p>
          <a:p>
            <a:endParaRPr lang="en-US" dirty="0"/>
          </a:p>
          <a:p>
            <a:r>
              <a:rPr lang="en-US" b="1" dirty="0"/>
              <a:t>Philippians 1:6</a:t>
            </a:r>
            <a:r>
              <a:rPr lang="en-US" dirty="0"/>
              <a:t> – “And I am sure of this, that he who began a good work in you </a:t>
            </a:r>
            <a:r>
              <a:rPr lang="en-US" b="1" dirty="0"/>
              <a:t>will bring it to completion</a:t>
            </a:r>
            <a:r>
              <a:rPr lang="en-US" dirty="0"/>
              <a:t> at the day of Jesus Christ.” ESV</a:t>
            </a:r>
          </a:p>
          <a:p>
            <a:endParaRPr lang="en-US" dirty="0"/>
          </a:p>
          <a:p>
            <a:pPr defTabSz="990511">
              <a:defRPr/>
            </a:pPr>
            <a:r>
              <a:rPr lang="en-US" dirty="0">
                <a:solidFill>
                  <a:schemeClr val="bg1"/>
                </a:solidFill>
              </a:rPr>
              <a:t>	[</a:t>
            </a:r>
            <a:r>
              <a:rPr lang="en-US" b="1" dirty="0">
                <a:solidFill>
                  <a:schemeClr val="bg1"/>
                </a:solidFill>
              </a:rPr>
              <a:t>God works in us when our faith is working</a:t>
            </a:r>
            <a:r>
              <a:rPr lang="en-US" dirty="0">
                <a:solidFill>
                  <a:schemeClr val="bg1"/>
                </a:solidFill>
              </a:rPr>
              <a:t>]</a:t>
            </a:r>
          </a:p>
          <a:p>
            <a:endParaRPr lang="en-US" dirty="0"/>
          </a:p>
          <a:p>
            <a:r>
              <a:rPr lang="en-US" b="1" dirty="0"/>
              <a:t>I Peter 1:3-5</a:t>
            </a:r>
            <a:r>
              <a:rPr lang="en-US" dirty="0"/>
              <a:t> – “3  Blessed be the God and Father of our Lord Jesus Christ! According to his great mercy, he has caused us to be born again to a living hope through the resurrection of Jesus Christ from the dead, 4 to an inheritance that is imperishable, undefiled, and unfading, kept in heaven for you, 5 who </a:t>
            </a:r>
            <a:r>
              <a:rPr lang="en-US" b="1" dirty="0"/>
              <a:t>by God's power are being guarded</a:t>
            </a:r>
            <a:r>
              <a:rPr lang="en-US" dirty="0"/>
              <a:t> through faith for a salvation ready to be revealed in the last time.” ESV</a:t>
            </a:r>
          </a:p>
          <a:p>
            <a:endParaRPr lang="en-US" dirty="0"/>
          </a:p>
          <a:p>
            <a:r>
              <a:rPr lang="en-US" b="1" dirty="0"/>
              <a:t>I John 1:4-9</a:t>
            </a:r>
            <a:r>
              <a:rPr lang="en-US" dirty="0"/>
              <a:t> – “4 And we are writing these things so that our joy may be complete. 5  This is the message we have heard from him and proclaim to you, that </a:t>
            </a:r>
            <a:r>
              <a:rPr lang="en-US" b="1" dirty="0"/>
              <a:t>God is light</a:t>
            </a:r>
            <a:r>
              <a:rPr lang="en-US" dirty="0"/>
              <a:t>, and in him is no darkness at all. 6  If we say we have fellowship with him while we walk in darkness, we lie and do not practice the truth. 7 But if we walk in the light, as he is in the light, we have fellowship with one another, and the blood of Jesus his Son cleanses us from all sin. 8  If we say we have no sin, we deceive ourselves, and the truth is not in us. 9  If we confess our sins, he is faithful and just to forgive us our sins and to cleanse us from all unrighteousness.” ESV</a:t>
            </a:r>
          </a:p>
          <a:p>
            <a:endParaRPr lang="en-US" dirty="0"/>
          </a:p>
        </p:txBody>
      </p:sp>
      <p:sp>
        <p:nvSpPr>
          <p:cNvPr id="4" name="Slide Number Placeholder 3"/>
          <p:cNvSpPr>
            <a:spLocks noGrp="1"/>
          </p:cNvSpPr>
          <p:nvPr>
            <p:ph type="sldNum" sz="quarter" idx="5"/>
          </p:nvPr>
        </p:nvSpPr>
        <p:spPr/>
        <p:txBody>
          <a:bodyPr/>
          <a:lstStyle/>
          <a:p>
            <a:fld id="{2C5EF74B-78EC-4CD8-A2AF-1F72802527A5}" type="slidenum">
              <a:rPr lang="en-US" smtClean="0"/>
              <a:t>8</a:t>
            </a:fld>
            <a:endParaRPr lang="en-US"/>
          </a:p>
        </p:txBody>
      </p:sp>
      <p:sp>
        <p:nvSpPr>
          <p:cNvPr id="5" name="Date Placeholder 4">
            <a:extLst>
              <a:ext uri="{FF2B5EF4-FFF2-40B4-BE49-F238E27FC236}">
                <a16:creationId xmlns:a16="http://schemas.microsoft.com/office/drawing/2014/main" id="{7CF78501-DD5E-0221-2692-758C96B83E36}"/>
              </a:ext>
            </a:extLst>
          </p:cNvPr>
          <p:cNvSpPr>
            <a:spLocks noGrp="1"/>
          </p:cNvSpPr>
          <p:nvPr>
            <p:ph type="dt" idx="1"/>
          </p:nvPr>
        </p:nvSpPr>
        <p:spPr/>
        <p:txBody>
          <a:bodyPr/>
          <a:lstStyle/>
          <a:p>
            <a:r>
              <a:rPr lang="en-US"/>
              <a:t>9/21/2025 am</a:t>
            </a:r>
          </a:p>
        </p:txBody>
      </p:sp>
      <p:sp>
        <p:nvSpPr>
          <p:cNvPr id="6" name="Footer Placeholder 5">
            <a:extLst>
              <a:ext uri="{FF2B5EF4-FFF2-40B4-BE49-F238E27FC236}">
                <a16:creationId xmlns:a16="http://schemas.microsoft.com/office/drawing/2014/main" id="{5D9E814A-D7C9-89D4-1F8B-6F55C575726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08546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9</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9/21/2025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59AE36-5245-434C-88A9-6D808C1F3270}"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0668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65392CCD-2431-4EEC-80F5-0BC156CEF493}" type="datetime1">
              <a:rPr lang="en-US" smtClean="0"/>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8545115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392CCD-2431-4EEC-80F5-0BC156CEF493}"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345426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392CCD-2431-4EEC-80F5-0BC156CEF493}"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6187665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392CCD-2431-4EEC-80F5-0BC156CEF493}"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7812622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392CCD-2431-4EEC-80F5-0BC156CEF493}"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7888494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392CCD-2431-4EEC-80F5-0BC156CEF493}"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0572212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D0AFE1-73F2-4112-A7E3-1E513A707DDE}"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762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C80BA-5726-49BB-850A-207461730127}"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91751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2BD3D-B923-40DD-9083-A8A0A0EE1079}"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7250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486421-A2DA-417C-9327-7345D6567580}" type="datetime1">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39789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392CCD-2431-4EEC-80F5-0BC156CEF493}" type="datetime1">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536240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10F492-0F5A-40AE-81F0-6E690565BFBD}" type="datetime1">
              <a:rPr lang="en-US" smtClean="0"/>
              <a:t>9/27/2025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2104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6119AE-9430-4CCD-AF41-EDB10404EC3B}" type="datetime1">
              <a:rPr lang="en-US" smtClean="0"/>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6059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30749-F13A-478F-A84B-07E8D90C7147}" type="datetime1">
              <a:rPr lang="en-US" smtClean="0"/>
              <a:t>9/27/2025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4173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45C4C5-8A16-4393-B96A-1EB019C11EB2}" type="datetime1">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1515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392CCD-2431-4EEC-80F5-0BC156CEF493}" type="datetime1">
              <a:rPr lang="en-US" smtClean="0"/>
              <a:t>9/27/2025</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247490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5392CCD-2431-4EEC-80F5-0BC156CEF493}" type="datetime1">
              <a:rPr lang="en-US" smtClean="0"/>
              <a:t>9/27/2025</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799718109"/>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90267" y="614156"/>
            <a:ext cx="7616036" cy="1938992"/>
          </a:xfrm>
        </p:spPr>
        <p:txBody>
          <a:bodyPr>
            <a:spAutoFit/>
          </a:bodyPr>
          <a:lstStyle/>
          <a:p>
            <a:pPr algn="l"/>
            <a:r>
              <a:rPr lang="en-US" sz="6000" b="1" cap="none" dirty="0">
                <a:solidFill>
                  <a:schemeClr val="bg1"/>
                </a:solidFill>
              </a:rPr>
              <a:t>Confident Of Our Salvation</a:t>
            </a:r>
          </a:p>
        </p:txBody>
      </p:sp>
      <p:grpSp>
        <p:nvGrpSpPr>
          <p:cNvPr id="6" name="Group 5">
            <a:extLst>
              <a:ext uri="{FF2B5EF4-FFF2-40B4-BE49-F238E27FC236}">
                <a16:creationId xmlns:a16="http://schemas.microsoft.com/office/drawing/2014/main" id="{A2B54B15-00F3-0CF2-0351-468193E7B339}"/>
              </a:ext>
            </a:extLst>
          </p:cNvPr>
          <p:cNvGrpSpPr/>
          <p:nvPr/>
        </p:nvGrpSpPr>
        <p:grpSpPr>
          <a:xfrm>
            <a:off x="4315683" y="1747443"/>
            <a:ext cx="4814835" cy="4993802"/>
            <a:chOff x="4334933" y="1169931"/>
            <a:chExt cx="4814835" cy="4993802"/>
          </a:xfrm>
        </p:grpSpPr>
        <p:cxnSp>
          <p:nvCxnSpPr>
            <p:cNvPr id="7" name="Straight Connector 6">
              <a:extLst>
                <a:ext uri="{FF2B5EF4-FFF2-40B4-BE49-F238E27FC236}">
                  <a16:creationId xmlns:a16="http://schemas.microsoft.com/office/drawing/2014/main" id="{0A79D309-6F2D-0710-45A6-C10E1C891573}"/>
                </a:ext>
              </a:extLst>
            </p:cNvPr>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12B845F-4650-E482-D393-B5263A41C3D2}"/>
                </a:ext>
              </a:extLst>
            </p:cNvPr>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0020820-D211-BBEA-8972-98BF86FCD5D5}"/>
                </a:ext>
              </a:extLst>
            </p:cNvPr>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77816C1-63ED-6419-C411-6504C3EA4973}"/>
                </a:ext>
              </a:extLst>
            </p:cNvPr>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625D4B0-B334-2428-2127-9D4AE9EAC66E}"/>
                </a:ext>
              </a:extLst>
            </p:cNvPr>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8" name="TextBox 17">
            <a:extLst>
              <a:ext uri="{FF2B5EF4-FFF2-40B4-BE49-F238E27FC236}">
                <a16:creationId xmlns:a16="http://schemas.microsoft.com/office/drawing/2014/main" id="{0EABA755-5AA9-368E-16A1-B8C906051FA2}"/>
              </a:ext>
            </a:extLst>
          </p:cNvPr>
          <p:cNvSpPr txBox="1"/>
          <p:nvPr/>
        </p:nvSpPr>
        <p:spPr>
          <a:xfrm>
            <a:off x="490267" y="2558863"/>
            <a:ext cx="4301543" cy="523220"/>
          </a:xfrm>
          <a:prstGeom prst="rect">
            <a:avLst/>
          </a:prstGeom>
          <a:noFill/>
        </p:spPr>
        <p:txBody>
          <a:bodyPr wrap="square" rtlCol="0">
            <a:spAutoFit/>
          </a:bodyPr>
          <a:lstStyle/>
          <a:p>
            <a:r>
              <a:rPr lang="en-US" sz="2800" b="1" dirty="0">
                <a:solidFill>
                  <a:schemeClr val="bg1"/>
                </a:solidFill>
              </a:rPr>
              <a:t>I John 4:13-17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3336" cy="4029103"/>
          </a:xfrm>
        </p:spPr>
        <p:txBody>
          <a:bodyPr wrap="square">
            <a:spAutoFit/>
          </a:bodyPr>
          <a:lstStyle/>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Repent of your sins</a:t>
            </a:r>
          </a:p>
          <a:p>
            <a:pPr lvl="1">
              <a:spcBef>
                <a:spcPts val="0"/>
              </a:spcBef>
              <a:spcAft>
                <a:spcPts val="0"/>
              </a:spcAft>
              <a:buClr>
                <a:schemeClr val="tx1"/>
              </a:buClr>
              <a:buFont typeface="Arial" panose="020B0604020202020204" pitchFamily="34" charset="0"/>
              <a:buChar char="►"/>
            </a:pPr>
            <a:r>
              <a:rPr lang="en-US" sz="3200" dirty="0">
                <a:solidFill>
                  <a:schemeClr val="bg1"/>
                </a:solidFill>
                <a:cs typeface="Arial" panose="020B0604020202020204" pitchFamily="34" charset="0"/>
              </a:rPr>
              <a:t>Acts 3:19 – “Repent therefore, and turn again, that your sins may be blotted out”</a:t>
            </a:r>
          </a:p>
          <a:p>
            <a:pPr>
              <a:spcBef>
                <a:spcPts val="0"/>
              </a:spcBef>
              <a:spcAft>
                <a:spcPts val="0"/>
              </a:spcAft>
              <a:buClr>
                <a:schemeClr val="bg1"/>
              </a:buClr>
              <a:buSzPct val="100000"/>
              <a:buFont typeface="Arial" panose="020B0604020202020204" pitchFamily="34" charset="0"/>
              <a:buChar char="•"/>
            </a:pPr>
            <a:endParaRPr lang="en-US" sz="3200" b="1" dirty="0">
              <a:solidFill>
                <a:schemeClr val="bg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Confess that Jesus is the Son of God</a:t>
            </a:r>
          </a:p>
          <a:p>
            <a:pPr lvl="1">
              <a:lnSpc>
                <a:spcPct val="90000"/>
              </a:lnSpc>
              <a:spcBef>
                <a:spcPts val="0"/>
              </a:spcBef>
              <a:spcAft>
                <a:spcPts val="0"/>
              </a:spcAft>
              <a:buClr>
                <a:schemeClr val="tx1"/>
              </a:buClr>
              <a:buFont typeface="Arial" panose="020B0604020202020204" pitchFamily="34" charset="0"/>
              <a:buChar char="►"/>
            </a:pPr>
            <a:r>
              <a:rPr lang="en-US" sz="3200" dirty="0">
                <a:solidFill>
                  <a:schemeClr val="bg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bg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385048" cy="4031873"/>
          </a:xfrm>
        </p:spPr>
        <p:txBody>
          <a:bodyPr wrap="square">
            <a:spAutoFit/>
          </a:bodyPr>
          <a:lstStyle/>
          <a:p>
            <a:pPr marL="0" indent="0">
              <a:lnSpc>
                <a:spcPct val="100000"/>
              </a:lnSpc>
              <a:spcBef>
                <a:spcPts val="0"/>
              </a:spcBef>
              <a:spcAft>
                <a:spcPts val="0"/>
              </a:spcAft>
              <a:buClrTx/>
              <a:buSzPct val="100000"/>
              <a:buNone/>
            </a:pPr>
            <a:r>
              <a:rPr lang="en-US" sz="3200" b="1" dirty="0">
                <a:solidFill>
                  <a:schemeClr val="bg1"/>
                </a:solidFill>
                <a:cs typeface="Arial" panose="020B0604020202020204" pitchFamily="34" charset="0"/>
              </a:rPr>
              <a:t>Be immersed in water</a:t>
            </a:r>
          </a:p>
          <a:p>
            <a:pPr lvl="1">
              <a:lnSpc>
                <a:spcPct val="100000"/>
              </a:lnSpc>
              <a:spcBef>
                <a:spcPts val="0"/>
              </a:spcBef>
              <a:spcAft>
                <a:spcPts val="0"/>
              </a:spcAft>
              <a:buFont typeface="Arial" panose="020B0604020202020204" pitchFamily="34" charset="0"/>
              <a:buChar char="►"/>
            </a:pPr>
            <a:r>
              <a:rPr lang="en-US" sz="3200" dirty="0">
                <a:solidFill>
                  <a:schemeClr val="bg1"/>
                </a:solidFill>
                <a:cs typeface="Arial" panose="020B0604020202020204" pitchFamily="34" charset="0"/>
              </a:rPr>
              <a:t>Acts 2:38 – “Repent and be baptized every one of you …”</a:t>
            </a:r>
          </a:p>
          <a:p>
            <a:pPr lvl="1">
              <a:lnSpc>
                <a:spcPct val="100000"/>
              </a:lnSpc>
              <a:spcBef>
                <a:spcPts val="0"/>
              </a:spcBef>
              <a:spcAft>
                <a:spcPts val="0"/>
              </a:spcAft>
              <a:buClrTx/>
              <a:buSzPct val="100000"/>
              <a:buFont typeface="Arial" panose="020B0604020202020204" pitchFamily="34" charset="0"/>
              <a:buChar char="•"/>
            </a:pPr>
            <a:endParaRPr lang="en-US" sz="3200" dirty="0">
              <a:solidFill>
                <a:schemeClr val="bg1"/>
              </a:solidFill>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bg1"/>
                </a:solidFill>
                <a:cs typeface="Arial" panose="020B0604020202020204" pitchFamily="34" charset="0"/>
              </a:rPr>
              <a:t>Remain faithful</a:t>
            </a:r>
          </a:p>
          <a:p>
            <a:pPr lvl="1">
              <a:spcBef>
                <a:spcPts val="0"/>
              </a:spcBef>
              <a:spcAft>
                <a:spcPts val="0"/>
              </a:spcAft>
              <a:buFont typeface="Arial" panose="020B0604020202020204" pitchFamily="34" charset="0"/>
              <a:buChar char="►"/>
            </a:pPr>
            <a:r>
              <a:rPr lang="en-US" sz="3200" dirty="0">
                <a:solidFill>
                  <a:schemeClr val="bg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bg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F8B970-00F2-7C32-8ACC-894BA0976102}"/>
              </a:ext>
            </a:extLst>
          </p:cNvPr>
          <p:cNvSpPr>
            <a:spLocks noGrp="1"/>
          </p:cNvSpPr>
          <p:nvPr>
            <p:ph idx="1"/>
          </p:nvPr>
        </p:nvSpPr>
        <p:spPr>
          <a:xfrm>
            <a:off x="457200" y="1371600"/>
            <a:ext cx="8229600" cy="5437386"/>
          </a:xfrm>
        </p:spPr>
        <p:txBody>
          <a:bodyPr wrap="square" anchor="ctr">
            <a:spAutoFit/>
          </a:bodyPr>
          <a:lstStyle/>
          <a:p>
            <a:pPr marL="0" indent="0">
              <a:spcBef>
                <a:spcPts val="450"/>
              </a:spcBef>
              <a:buNone/>
            </a:pPr>
            <a:r>
              <a:rPr lang="en-US" sz="3200" b="1" dirty="0">
                <a:solidFill>
                  <a:schemeClr val="bg1"/>
                </a:solidFill>
              </a:rPr>
              <a:t>A question posed to a preacher</a:t>
            </a:r>
            <a:r>
              <a:rPr lang="en-US" sz="3200" dirty="0">
                <a:solidFill>
                  <a:schemeClr val="bg1"/>
                </a:solidFill>
              </a:rPr>
              <a:t>:</a:t>
            </a:r>
            <a:endParaRPr lang="en-US" sz="2700" dirty="0">
              <a:solidFill>
                <a:schemeClr val="bg1"/>
              </a:solidFill>
            </a:endParaRPr>
          </a:p>
          <a:p>
            <a:pPr marL="0" indent="0">
              <a:spcBef>
                <a:spcPts val="450"/>
              </a:spcBef>
              <a:buNone/>
            </a:pPr>
            <a:r>
              <a:rPr lang="en-US" sz="2700" dirty="0">
                <a:solidFill>
                  <a:schemeClr val="bg1"/>
                </a:solidFill>
              </a:rPr>
              <a:t>“Verses like I John 5:13, Hebrews 4:16, I John 4:17, and other verses of Scripture too, indicate that we should have </a:t>
            </a:r>
            <a:r>
              <a:rPr lang="en-US" sz="2700" u="sng" dirty="0">
                <a:solidFill>
                  <a:schemeClr val="bg1"/>
                </a:solidFill>
              </a:rPr>
              <a:t>confidence</a:t>
            </a:r>
            <a:r>
              <a:rPr lang="en-US" sz="2700" dirty="0">
                <a:solidFill>
                  <a:schemeClr val="bg1"/>
                </a:solidFill>
              </a:rPr>
              <a:t> in our salvation.</a:t>
            </a:r>
          </a:p>
          <a:p>
            <a:pPr marL="0" indent="0">
              <a:spcBef>
                <a:spcPts val="450"/>
              </a:spcBef>
              <a:buNone/>
            </a:pPr>
            <a:r>
              <a:rPr lang="en-US" sz="2700" dirty="0">
                <a:solidFill>
                  <a:schemeClr val="bg1"/>
                </a:solidFill>
              </a:rPr>
              <a:t>  “However, I – like many others, I imagine – find myself fearful that there may be aspects of the Law and of my Faith that I am lacking – either in knowledge, practice, or both. So, is this fear productive (in motivating studies)? Will it change in time? Or am I lacking the greater ‘confidence’ described in God’s word?”</a:t>
            </a:r>
          </a:p>
        </p:txBody>
      </p:sp>
      <p:sp>
        <p:nvSpPr>
          <p:cNvPr id="6" name="TextBox 5">
            <a:extLst>
              <a:ext uri="{FF2B5EF4-FFF2-40B4-BE49-F238E27FC236}">
                <a16:creationId xmlns:a16="http://schemas.microsoft.com/office/drawing/2014/main" id="{818E0CEA-E2BB-FE43-BDBE-F027F88EDFC9}"/>
              </a:ext>
            </a:extLst>
          </p:cNvPr>
          <p:cNvSpPr txBox="1"/>
          <p:nvPr/>
        </p:nvSpPr>
        <p:spPr>
          <a:xfrm>
            <a:off x="457200" y="457200"/>
            <a:ext cx="6862813" cy="707886"/>
          </a:xfrm>
          <a:prstGeom prst="rect">
            <a:avLst/>
          </a:prstGeom>
          <a:noFill/>
        </p:spPr>
        <p:txBody>
          <a:bodyPr wrap="square" rtlCol="0">
            <a:spAutoFit/>
          </a:bodyPr>
          <a:lstStyle/>
          <a:p>
            <a:r>
              <a:rPr lang="en-US" sz="4000" b="1" dirty="0">
                <a:solidFill>
                  <a:schemeClr val="bg1"/>
                </a:solidFill>
              </a:rPr>
              <a:t>Introduction – The Question</a:t>
            </a:r>
          </a:p>
        </p:txBody>
      </p:sp>
    </p:spTree>
    <p:extLst>
      <p:ext uri="{BB962C8B-B14F-4D97-AF65-F5344CB8AC3E}">
        <p14:creationId xmlns:p14="http://schemas.microsoft.com/office/powerpoint/2010/main" val="96498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BB3DF44-456F-11DE-BA52-D5742B138D5B}"/>
              </a:ext>
            </a:extLst>
          </p:cNvPr>
          <p:cNvSpPr>
            <a:spLocks noGrp="1"/>
          </p:cNvSpPr>
          <p:nvPr>
            <p:ph idx="1"/>
          </p:nvPr>
        </p:nvSpPr>
        <p:spPr>
          <a:xfrm>
            <a:off x="457201" y="1371600"/>
            <a:ext cx="8488908" cy="5176802"/>
          </a:xfrm>
        </p:spPr>
        <p:txBody>
          <a:bodyPr wrap="square" anchor="ctr">
            <a:spAutoFit/>
          </a:bodyPr>
          <a:lstStyle/>
          <a:p>
            <a:pPr marL="0" indent="0">
              <a:buNone/>
            </a:pPr>
            <a:r>
              <a:rPr lang="en-US" sz="3200" b="1" dirty="0">
                <a:solidFill>
                  <a:schemeClr val="bg1"/>
                </a:solidFill>
              </a:rPr>
              <a:t>Yes, as Christians we can be confident of our salvation</a:t>
            </a:r>
          </a:p>
          <a:p>
            <a:r>
              <a:rPr lang="en-US" sz="2800" dirty="0">
                <a:solidFill>
                  <a:schemeClr val="bg1"/>
                </a:solidFill>
              </a:rPr>
              <a:t>I John 5:11-13 – “… that you may know that you have eternal life”</a:t>
            </a:r>
          </a:p>
          <a:p>
            <a:pPr marL="470297" lvl="1" indent="-254794"/>
            <a:r>
              <a:rPr lang="en-US" sz="2800" dirty="0">
                <a:solidFill>
                  <a:schemeClr val="bg1"/>
                </a:solidFill>
              </a:rPr>
              <a:t>Know (</a:t>
            </a:r>
            <a:r>
              <a:rPr lang="en-US" sz="2800" dirty="0" err="1">
                <a:solidFill>
                  <a:schemeClr val="bg1"/>
                </a:solidFill>
                <a:latin typeface="PCSB Greek" panose="020B0500000000000000" pitchFamily="34" charset="0"/>
              </a:rPr>
              <a:t>ei&amp;dw</a:t>
            </a:r>
            <a:r>
              <a:rPr lang="en-US" sz="2800" dirty="0">
                <a:solidFill>
                  <a:schemeClr val="bg1"/>
                </a:solidFill>
              </a:rPr>
              <a:t>): be aware, behold, consider, perceive, be sure, understand (Strong)</a:t>
            </a:r>
          </a:p>
          <a:p>
            <a:r>
              <a:rPr lang="en-US" sz="2800" dirty="0">
                <a:solidFill>
                  <a:schemeClr val="bg1"/>
                </a:solidFill>
              </a:rPr>
              <a:t>Know you have eternal life, and continue to believe in the Son of God</a:t>
            </a:r>
          </a:p>
          <a:p>
            <a:pPr lvl="1"/>
            <a:r>
              <a:rPr lang="en-US" sz="2800" dirty="0">
                <a:solidFill>
                  <a:schemeClr val="bg1"/>
                </a:solidFill>
              </a:rPr>
              <a:t>Hebrews 3:1-6 – “… if indeed we hold fast our confidence …”</a:t>
            </a:r>
          </a:p>
        </p:txBody>
      </p:sp>
      <p:sp>
        <p:nvSpPr>
          <p:cNvPr id="6" name="TextBox 5">
            <a:extLst>
              <a:ext uri="{FF2B5EF4-FFF2-40B4-BE49-F238E27FC236}">
                <a16:creationId xmlns:a16="http://schemas.microsoft.com/office/drawing/2014/main" id="{CD5056D3-C134-178F-A747-C27EC76DC3B4}"/>
              </a:ext>
            </a:extLst>
          </p:cNvPr>
          <p:cNvSpPr txBox="1"/>
          <p:nvPr/>
        </p:nvSpPr>
        <p:spPr>
          <a:xfrm>
            <a:off x="457200" y="457200"/>
            <a:ext cx="6497392" cy="707886"/>
          </a:xfrm>
          <a:prstGeom prst="rect">
            <a:avLst/>
          </a:prstGeom>
          <a:noFill/>
        </p:spPr>
        <p:txBody>
          <a:bodyPr wrap="square" rtlCol="0">
            <a:spAutoFit/>
          </a:bodyPr>
          <a:lstStyle/>
          <a:p>
            <a:r>
              <a:rPr lang="en-US" sz="4000" b="1" dirty="0">
                <a:solidFill>
                  <a:schemeClr val="bg1"/>
                </a:solidFill>
              </a:rPr>
              <a:t>Introduction – The answer</a:t>
            </a:r>
          </a:p>
        </p:txBody>
      </p:sp>
    </p:spTree>
    <p:extLst>
      <p:ext uri="{BB962C8B-B14F-4D97-AF65-F5344CB8AC3E}">
        <p14:creationId xmlns:p14="http://schemas.microsoft.com/office/powerpoint/2010/main" val="240665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1E6D7701-4FE2-1451-61F5-7A83AF270017}"/>
              </a:ext>
            </a:extLst>
          </p:cNvPr>
          <p:cNvSpPr>
            <a:spLocks noGrp="1"/>
          </p:cNvSpPr>
          <p:nvPr>
            <p:ph idx="1"/>
          </p:nvPr>
        </p:nvSpPr>
        <p:spPr>
          <a:xfrm>
            <a:off x="457200" y="1371600"/>
            <a:ext cx="8364828" cy="5355312"/>
          </a:xfrm>
        </p:spPr>
        <p:txBody>
          <a:bodyPr wrap="square">
            <a:spAutoFit/>
          </a:bodyPr>
          <a:lstStyle/>
          <a:p>
            <a:pPr marL="0" lvl="0" indent="0">
              <a:lnSpc>
                <a:spcPct val="95000"/>
              </a:lnSpc>
              <a:spcBef>
                <a:spcPts val="0"/>
              </a:spcBef>
              <a:spcAft>
                <a:spcPts val="0"/>
              </a:spcAft>
              <a:buNone/>
            </a:pPr>
            <a:r>
              <a:rPr lang="en-US" sz="3200" b="1" dirty="0">
                <a:solidFill>
                  <a:schemeClr val="bg1"/>
                </a:solidFill>
              </a:rPr>
              <a:t>John wrote so that Christians will have complete joy</a:t>
            </a:r>
            <a:endParaRPr lang="en-US" sz="2800" b="1" dirty="0">
              <a:solidFill>
                <a:schemeClr val="bg1"/>
              </a:solidFill>
            </a:endParaRPr>
          </a:p>
          <a:p>
            <a:pPr lvl="1">
              <a:lnSpc>
                <a:spcPct val="95000"/>
              </a:lnSpc>
              <a:spcBef>
                <a:spcPts val="0"/>
              </a:spcBef>
              <a:spcAft>
                <a:spcPts val="0"/>
              </a:spcAft>
            </a:pPr>
            <a:r>
              <a:rPr lang="en-US" sz="2800" dirty="0">
                <a:solidFill>
                  <a:schemeClr val="bg1"/>
                </a:solidFill>
              </a:rPr>
              <a:t>I John 1:1-4 – “… that our joy may be complete”</a:t>
            </a:r>
          </a:p>
          <a:p>
            <a:pPr lvl="0">
              <a:lnSpc>
                <a:spcPct val="95000"/>
              </a:lnSpc>
              <a:spcBef>
                <a:spcPts val="0"/>
              </a:spcBef>
              <a:spcAft>
                <a:spcPts val="0"/>
              </a:spcAft>
            </a:pPr>
            <a:r>
              <a:rPr lang="en-US" sz="2800" spc="-50" baseline="0" dirty="0">
                <a:solidFill>
                  <a:schemeClr val="bg1"/>
                </a:solidFill>
              </a:rPr>
              <a:t>“By this we may be sure that we are in him”</a:t>
            </a:r>
          </a:p>
          <a:p>
            <a:pPr lvl="1">
              <a:lnSpc>
                <a:spcPct val="95000"/>
              </a:lnSpc>
              <a:spcBef>
                <a:spcPts val="0"/>
              </a:spcBef>
              <a:spcAft>
                <a:spcPts val="0"/>
              </a:spcAft>
            </a:pPr>
            <a:r>
              <a:rPr lang="en-US" sz="2600" spc="-50" baseline="0" dirty="0">
                <a:solidFill>
                  <a:schemeClr val="bg1"/>
                </a:solidFill>
              </a:rPr>
              <a:t>I John 2:3-6 – “And by this we know that we have come to know him”</a:t>
            </a:r>
          </a:p>
          <a:p>
            <a:pPr lvl="1">
              <a:lnSpc>
                <a:spcPct val="95000"/>
              </a:lnSpc>
              <a:spcBef>
                <a:spcPts val="0"/>
              </a:spcBef>
              <a:spcAft>
                <a:spcPts val="0"/>
              </a:spcAft>
            </a:pPr>
            <a:r>
              <a:rPr lang="en-US" sz="2600" spc="-50" baseline="0" dirty="0">
                <a:solidFill>
                  <a:schemeClr val="bg1"/>
                </a:solidFill>
              </a:rPr>
              <a:t>I John 2:28-29</a:t>
            </a:r>
            <a:r>
              <a:rPr lang="en-US" sz="2600" spc="-50" dirty="0">
                <a:solidFill>
                  <a:schemeClr val="bg1"/>
                </a:solidFill>
              </a:rPr>
              <a:t> – “… we may have confidence …”</a:t>
            </a:r>
            <a:endParaRPr lang="en-US" sz="2600" spc="-50" baseline="0" dirty="0">
              <a:solidFill>
                <a:schemeClr val="bg1"/>
              </a:solidFill>
            </a:endParaRPr>
          </a:p>
          <a:p>
            <a:pPr lvl="1">
              <a:lnSpc>
                <a:spcPct val="95000"/>
              </a:lnSpc>
              <a:spcBef>
                <a:spcPts val="0"/>
              </a:spcBef>
              <a:spcAft>
                <a:spcPts val="0"/>
              </a:spcAft>
            </a:pPr>
            <a:r>
              <a:rPr lang="en-US" sz="2600" spc="-50" baseline="0" dirty="0">
                <a:solidFill>
                  <a:schemeClr val="bg1"/>
                </a:solidFill>
              </a:rPr>
              <a:t>I John 3:1-3 – “… we should be called children of God”</a:t>
            </a:r>
          </a:p>
          <a:p>
            <a:pPr lvl="1">
              <a:lnSpc>
                <a:spcPct val="95000"/>
              </a:lnSpc>
              <a:spcBef>
                <a:spcPts val="0"/>
              </a:spcBef>
              <a:spcAft>
                <a:spcPts val="0"/>
              </a:spcAft>
            </a:pPr>
            <a:r>
              <a:rPr lang="en-US" sz="2800" dirty="0">
                <a:solidFill>
                  <a:schemeClr val="bg1"/>
                </a:solidFill>
              </a:rPr>
              <a:t>I John 5:14-15 – “… know that you have eternal life</a:t>
            </a:r>
          </a:p>
        </p:txBody>
      </p:sp>
      <p:sp>
        <p:nvSpPr>
          <p:cNvPr id="6" name="Title 1">
            <a:extLst>
              <a:ext uri="{FF2B5EF4-FFF2-40B4-BE49-F238E27FC236}">
                <a16:creationId xmlns:a16="http://schemas.microsoft.com/office/drawing/2014/main" id="{9A17FD4F-843B-ECC4-9A2B-ECD83FA80539}"/>
              </a:ext>
            </a:extLst>
          </p:cNvPr>
          <p:cNvSpPr txBox="1">
            <a:spLocks/>
          </p:cNvSpPr>
          <p:nvPr/>
        </p:nvSpPr>
        <p:spPr>
          <a:xfrm>
            <a:off x="457200" y="457200"/>
            <a:ext cx="7616036" cy="707886"/>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chemeClr val="bg1"/>
                </a:solidFill>
              </a:rPr>
              <a:t>Confident Of Our Salvation</a:t>
            </a:r>
          </a:p>
        </p:txBody>
      </p:sp>
    </p:spTree>
    <p:extLst>
      <p:ext uri="{BB962C8B-B14F-4D97-AF65-F5344CB8AC3E}">
        <p14:creationId xmlns:p14="http://schemas.microsoft.com/office/powerpoint/2010/main" val="2334771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0BD8E9-43FF-2995-DE12-6852ACD4A073}"/>
              </a:ext>
            </a:extLst>
          </p:cNvPr>
          <p:cNvSpPr>
            <a:spLocks noGrp="1"/>
          </p:cNvSpPr>
          <p:nvPr>
            <p:ph idx="1"/>
          </p:nvPr>
        </p:nvSpPr>
        <p:spPr>
          <a:xfrm>
            <a:off x="457200" y="1371600"/>
            <a:ext cx="8686800" cy="4909036"/>
          </a:xfrm>
        </p:spPr>
        <p:txBody>
          <a:bodyPr wrap="square">
            <a:spAutoFit/>
          </a:bodyPr>
          <a:lstStyle/>
          <a:p>
            <a:pPr marL="0" indent="0">
              <a:spcBef>
                <a:spcPts val="0"/>
              </a:spcBef>
              <a:buNone/>
            </a:pPr>
            <a:r>
              <a:rPr lang="en-US" sz="3200" b="1" dirty="0">
                <a:solidFill>
                  <a:schemeClr val="bg1"/>
                </a:solidFill>
              </a:rPr>
              <a:t>Fear is replaced by faith in the assurance of salvation</a:t>
            </a:r>
            <a:endParaRPr lang="en-US" sz="2800" b="1" dirty="0">
              <a:solidFill>
                <a:schemeClr val="bg1"/>
              </a:solidFill>
            </a:endParaRPr>
          </a:p>
          <a:p>
            <a:pPr>
              <a:spcBef>
                <a:spcPts val="0"/>
              </a:spcBef>
            </a:pPr>
            <a:r>
              <a:rPr lang="en-US" sz="2800" dirty="0">
                <a:solidFill>
                  <a:schemeClr val="bg1"/>
                </a:solidFill>
              </a:rPr>
              <a:t>Our confidence must be in the Lord</a:t>
            </a:r>
          </a:p>
          <a:p>
            <a:pPr lvl="1">
              <a:spcBef>
                <a:spcPts val="0"/>
              </a:spcBef>
            </a:pPr>
            <a:r>
              <a:rPr lang="en-US" sz="2800" dirty="0">
                <a:solidFill>
                  <a:schemeClr val="bg1"/>
                </a:solidFill>
              </a:rPr>
              <a:t>If we live by faith and Christ lives in us, our confidence is in Him</a:t>
            </a:r>
          </a:p>
          <a:p>
            <a:pPr lvl="1">
              <a:spcBef>
                <a:spcPts val="0"/>
              </a:spcBef>
            </a:pPr>
            <a:r>
              <a:rPr lang="en-US" sz="2800" dirty="0">
                <a:solidFill>
                  <a:schemeClr val="bg1"/>
                </a:solidFill>
              </a:rPr>
              <a:t>Galatians 2:20 – “… I live by faith in the Son of God”</a:t>
            </a:r>
          </a:p>
          <a:p>
            <a:pPr lvl="1">
              <a:spcBef>
                <a:spcPts val="0"/>
              </a:spcBef>
            </a:pPr>
            <a:r>
              <a:rPr lang="en-US" sz="2800" dirty="0">
                <a:solidFill>
                  <a:schemeClr val="bg1"/>
                </a:solidFill>
              </a:rPr>
              <a:t>Hebrews 4:16 – “that we may receive mercy and find grace …”</a:t>
            </a:r>
          </a:p>
          <a:p>
            <a:pPr>
              <a:spcBef>
                <a:spcPts val="0"/>
              </a:spcBef>
            </a:pPr>
            <a:r>
              <a:rPr lang="en-US" sz="2800" dirty="0">
                <a:solidFill>
                  <a:schemeClr val="bg1"/>
                </a:solidFill>
              </a:rPr>
              <a:t>Matthew 22:37-38 – “love the Lord your God …”</a:t>
            </a:r>
          </a:p>
        </p:txBody>
      </p:sp>
      <p:sp>
        <p:nvSpPr>
          <p:cNvPr id="5" name="Title 1">
            <a:extLst>
              <a:ext uri="{FF2B5EF4-FFF2-40B4-BE49-F238E27FC236}">
                <a16:creationId xmlns:a16="http://schemas.microsoft.com/office/drawing/2014/main" id="{0B368174-E8B1-FB79-1091-F7E1184B1C56}"/>
              </a:ext>
            </a:extLst>
          </p:cNvPr>
          <p:cNvSpPr txBox="1">
            <a:spLocks noGrp="1"/>
          </p:cNvSpPr>
          <p:nvPr>
            <p:ph type="title"/>
          </p:nvPr>
        </p:nvSpPr>
        <p:spPr>
          <a:xfrm>
            <a:off x="457199" y="457200"/>
            <a:ext cx="6780727"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chemeClr val="bg1"/>
                </a:solidFill>
              </a:rPr>
              <a:t>Confident Of Our Salvation</a:t>
            </a:r>
          </a:p>
        </p:txBody>
      </p:sp>
    </p:spTree>
    <p:extLst>
      <p:ext uri="{BB962C8B-B14F-4D97-AF65-F5344CB8AC3E}">
        <p14:creationId xmlns:p14="http://schemas.microsoft.com/office/powerpoint/2010/main" val="105540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1DDBB0F-2197-35BE-0B1B-A3D3030DBEE1}"/>
              </a:ext>
            </a:extLst>
          </p:cNvPr>
          <p:cNvSpPr>
            <a:spLocks noGrp="1"/>
          </p:cNvSpPr>
          <p:nvPr>
            <p:ph idx="1"/>
          </p:nvPr>
        </p:nvSpPr>
        <p:spPr>
          <a:xfrm>
            <a:off x="457199" y="1371600"/>
            <a:ext cx="8506497" cy="4985980"/>
          </a:xfrm>
        </p:spPr>
        <p:txBody>
          <a:bodyPr wrap="square" anchor="t">
            <a:spAutoFit/>
          </a:bodyPr>
          <a:lstStyle/>
          <a:p>
            <a:pPr marL="0" indent="0">
              <a:spcBef>
                <a:spcPts val="0"/>
              </a:spcBef>
              <a:buNone/>
            </a:pPr>
            <a:r>
              <a:rPr lang="en-US" sz="3200" b="1" dirty="0">
                <a:solidFill>
                  <a:schemeClr val="bg1">
                    <a:alpha val="80000"/>
                  </a:schemeClr>
                </a:solidFill>
              </a:rPr>
              <a:t>Growing in faith increases our confidence and removes fear</a:t>
            </a:r>
            <a:endParaRPr lang="en-US" sz="2800" b="1" dirty="0">
              <a:solidFill>
                <a:schemeClr val="bg1">
                  <a:alpha val="80000"/>
                </a:schemeClr>
              </a:solidFill>
            </a:endParaRPr>
          </a:p>
          <a:p>
            <a:pPr>
              <a:spcBef>
                <a:spcPts val="0"/>
              </a:spcBef>
              <a:buFont typeface="Arial" panose="020B0604020202020204" pitchFamily="34" charset="0"/>
              <a:buChar char="►"/>
            </a:pPr>
            <a:r>
              <a:rPr lang="en-US" sz="2800" dirty="0">
                <a:solidFill>
                  <a:schemeClr val="bg1">
                    <a:alpha val="80000"/>
                  </a:schemeClr>
                </a:solidFill>
              </a:rPr>
              <a:t>II Peter 1:5-11 – “make every effort to supplement your faith with …”</a:t>
            </a:r>
          </a:p>
          <a:p>
            <a:pPr lvl="1">
              <a:spcBef>
                <a:spcPts val="0"/>
              </a:spcBef>
              <a:buFont typeface="Arial" panose="020B0604020202020204" pitchFamily="34" charset="0"/>
              <a:buChar char="►"/>
            </a:pPr>
            <a:r>
              <a:rPr lang="en-US" sz="2800" dirty="0">
                <a:solidFill>
                  <a:schemeClr val="bg1">
                    <a:alpha val="80000"/>
                  </a:schemeClr>
                </a:solidFill>
              </a:rPr>
              <a:t>Confidence grows as we grow</a:t>
            </a:r>
          </a:p>
          <a:p>
            <a:pPr lvl="1">
              <a:spcBef>
                <a:spcPts val="0"/>
              </a:spcBef>
              <a:buFont typeface="Arial" panose="020B0604020202020204" pitchFamily="34" charset="0"/>
              <a:buChar char="►"/>
            </a:pPr>
            <a:r>
              <a:rPr lang="en-US" sz="2800" dirty="0">
                <a:solidFill>
                  <a:schemeClr val="bg1">
                    <a:alpha val="80000"/>
                  </a:schemeClr>
                </a:solidFill>
              </a:rPr>
              <a:t>Results of growth: </a:t>
            </a:r>
          </a:p>
          <a:p>
            <a:pPr lvl="2">
              <a:spcBef>
                <a:spcPts val="0"/>
              </a:spcBef>
              <a:buFont typeface="Arial" panose="020B0604020202020204" pitchFamily="34" charset="0"/>
              <a:buChar char="►"/>
            </a:pPr>
            <a:r>
              <a:rPr lang="en-US" sz="2800" dirty="0">
                <a:solidFill>
                  <a:schemeClr val="bg1">
                    <a:alpha val="80000"/>
                  </a:schemeClr>
                </a:solidFill>
              </a:rPr>
              <a:t>Useful and fruitful (verse 8)</a:t>
            </a:r>
          </a:p>
          <a:p>
            <a:pPr lvl="2">
              <a:spcBef>
                <a:spcPts val="0"/>
              </a:spcBef>
              <a:buFont typeface="Arial" panose="020B0604020202020204" pitchFamily="34" charset="0"/>
              <a:buChar char="►"/>
            </a:pPr>
            <a:r>
              <a:rPr lang="en-US" sz="2800" dirty="0">
                <a:solidFill>
                  <a:schemeClr val="bg1">
                    <a:alpha val="80000"/>
                  </a:schemeClr>
                </a:solidFill>
              </a:rPr>
              <a:t>Secures your faith (verse 10) </a:t>
            </a:r>
          </a:p>
          <a:p>
            <a:pPr lvl="2">
              <a:spcBef>
                <a:spcPts val="0"/>
              </a:spcBef>
              <a:buFont typeface="Arial" panose="020B0604020202020204" pitchFamily="34" charset="0"/>
              <a:buChar char="►"/>
            </a:pPr>
            <a:r>
              <a:rPr lang="en-US" sz="2800" dirty="0">
                <a:solidFill>
                  <a:schemeClr val="bg1">
                    <a:alpha val="80000"/>
                  </a:schemeClr>
                </a:solidFill>
              </a:rPr>
              <a:t>Entrance into the eternal Kingdom</a:t>
            </a:r>
            <a:br>
              <a:rPr lang="en-US" sz="2800" dirty="0">
                <a:solidFill>
                  <a:schemeClr val="bg1">
                    <a:alpha val="80000"/>
                  </a:schemeClr>
                </a:solidFill>
              </a:rPr>
            </a:br>
            <a:r>
              <a:rPr lang="en-US" sz="2800" dirty="0">
                <a:solidFill>
                  <a:schemeClr val="bg1">
                    <a:alpha val="80000"/>
                  </a:schemeClr>
                </a:solidFill>
              </a:rPr>
              <a:t>(verse 11)</a:t>
            </a:r>
          </a:p>
        </p:txBody>
      </p:sp>
      <p:sp>
        <p:nvSpPr>
          <p:cNvPr id="6" name="Title 1">
            <a:extLst>
              <a:ext uri="{FF2B5EF4-FFF2-40B4-BE49-F238E27FC236}">
                <a16:creationId xmlns:a16="http://schemas.microsoft.com/office/drawing/2014/main" id="{4CA17EE6-E085-FBE1-939F-21AE5D55D52E}"/>
              </a:ext>
            </a:extLst>
          </p:cNvPr>
          <p:cNvSpPr txBox="1">
            <a:spLocks noGrp="1"/>
          </p:cNvSpPr>
          <p:nvPr>
            <p:ph type="title"/>
          </p:nvPr>
        </p:nvSpPr>
        <p:spPr>
          <a:xfrm>
            <a:off x="457199" y="457200"/>
            <a:ext cx="6780727"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chemeClr val="bg1"/>
                </a:solidFill>
              </a:rPr>
              <a:t>Confident Of Our Salvation</a:t>
            </a:r>
          </a:p>
        </p:txBody>
      </p:sp>
    </p:spTree>
    <p:extLst>
      <p:ext uri="{BB962C8B-B14F-4D97-AF65-F5344CB8AC3E}">
        <p14:creationId xmlns:p14="http://schemas.microsoft.com/office/powerpoint/2010/main" val="140634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8CAA45B9-CF3C-00B9-50F4-3BF4CFBAE63F}"/>
              </a:ext>
            </a:extLst>
          </p:cNvPr>
          <p:cNvSpPr>
            <a:spLocks noGrp="1"/>
          </p:cNvSpPr>
          <p:nvPr>
            <p:ph idx="1"/>
          </p:nvPr>
        </p:nvSpPr>
        <p:spPr>
          <a:xfrm>
            <a:off x="457200" y="1371600"/>
            <a:ext cx="8339070" cy="5139869"/>
          </a:xfrm>
        </p:spPr>
        <p:txBody>
          <a:bodyPr wrap="square" anchor="ctr">
            <a:spAutoFit/>
          </a:bodyPr>
          <a:lstStyle/>
          <a:p>
            <a:pPr marL="0" indent="0">
              <a:spcBef>
                <a:spcPts val="0"/>
              </a:spcBef>
              <a:spcAft>
                <a:spcPts val="0"/>
              </a:spcAft>
              <a:buNone/>
              <a:tabLst>
                <a:tab pos="133350" algn="l"/>
              </a:tabLst>
            </a:pPr>
            <a:r>
              <a:rPr lang="en-US" sz="3200" b="1" dirty="0">
                <a:solidFill>
                  <a:schemeClr val="bg1"/>
                </a:solidFill>
              </a:rPr>
              <a:t>Fear is destructive, not productive</a:t>
            </a:r>
          </a:p>
          <a:p>
            <a:pPr>
              <a:spcBef>
                <a:spcPts val="0"/>
              </a:spcBef>
              <a:spcAft>
                <a:spcPts val="0"/>
              </a:spcAft>
              <a:buFont typeface="Arial" panose="020B0604020202020204" pitchFamily="34" charset="0"/>
              <a:buChar char="►"/>
              <a:tabLst>
                <a:tab pos="133350" algn="l"/>
              </a:tabLst>
            </a:pPr>
            <a:r>
              <a:rPr lang="en-US" sz="2800" dirty="0">
                <a:solidFill>
                  <a:schemeClr val="bg1"/>
                </a:solidFill>
              </a:rPr>
              <a:t>Fear destroys faith</a:t>
            </a:r>
          </a:p>
          <a:p>
            <a:pPr lvl="1">
              <a:spcBef>
                <a:spcPts val="0"/>
              </a:spcBef>
              <a:spcAft>
                <a:spcPts val="0"/>
              </a:spcAft>
              <a:buFont typeface="Arial" panose="020B0604020202020204" pitchFamily="34" charset="0"/>
              <a:buChar char="►"/>
              <a:tabLst>
                <a:tab pos="133350" algn="l"/>
              </a:tabLst>
            </a:pPr>
            <a:r>
              <a:rPr lang="en-US" sz="2800" dirty="0">
                <a:solidFill>
                  <a:schemeClr val="bg1"/>
                </a:solidFill>
              </a:rPr>
              <a:t>Israel at the Red Sea</a:t>
            </a:r>
          </a:p>
          <a:p>
            <a:pPr lvl="2">
              <a:spcBef>
                <a:spcPts val="0"/>
              </a:spcBef>
              <a:spcAft>
                <a:spcPts val="0"/>
              </a:spcAft>
              <a:buFont typeface="Arial" panose="020B0604020202020204" pitchFamily="34" charset="0"/>
              <a:buChar char="►"/>
              <a:tabLst>
                <a:tab pos="133350" algn="l"/>
              </a:tabLst>
            </a:pPr>
            <a:r>
              <a:rPr lang="en-US" sz="2600" dirty="0">
                <a:solidFill>
                  <a:schemeClr val="bg1"/>
                </a:solidFill>
              </a:rPr>
              <a:t>Exodus 14:10-14 – “What have you done to us …”</a:t>
            </a:r>
          </a:p>
          <a:p>
            <a:pPr lvl="1">
              <a:spcBef>
                <a:spcPts val="0"/>
              </a:spcBef>
              <a:spcAft>
                <a:spcPts val="0"/>
              </a:spcAft>
              <a:buFont typeface="Arial" panose="020B0604020202020204" pitchFamily="34" charset="0"/>
              <a:buChar char="►"/>
              <a:tabLst>
                <a:tab pos="133350" algn="l"/>
              </a:tabLst>
            </a:pPr>
            <a:r>
              <a:rPr lang="en-US" sz="2800" dirty="0">
                <a:solidFill>
                  <a:schemeClr val="bg1"/>
                </a:solidFill>
              </a:rPr>
              <a:t>Report of the ten spies</a:t>
            </a:r>
          </a:p>
          <a:p>
            <a:pPr lvl="2">
              <a:spcBef>
                <a:spcPts val="0"/>
              </a:spcBef>
              <a:spcAft>
                <a:spcPts val="0"/>
              </a:spcAft>
              <a:buFont typeface="Arial" panose="020B0604020202020204" pitchFamily="34" charset="0"/>
              <a:buChar char="►"/>
              <a:tabLst>
                <a:tab pos="133350" algn="l"/>
              </a:tabLst>
            </a:pPr>
            <a:r>
              <a:rPr lang="en-US" sz="2600" dirty="0">
                <a:solidFill>
                  <a:schemeClr val="bg1"/>
                </a:solidFill>
              </a:rPr>
              <a:t>Numbers 13:32-33 – “We are not able to go up against the people”</a:t>
            </a:r>
          </a:p>
          <a:p>
            <a:pPr lvl="1">
              <a:spcBef>
                <a:spcPts val="0"/>
              </a:spcBef>
              <a:spcAft>
                <a:spcPts val="0"/>
              </a:spcAft>
              <a:buFont typeface="Arial" panose="020B0604020202020204" pitchFamily="34" charset="0"/>
              <a:buChar char="►"/>
              <a:tabLst>
                <a:tab pos="133350" algn="l"/>
              </a:tabLst>
            </a:pPr>
            <a:r>
              <a:rPr lang="en-US" sz="2800" dirty="0">
                <a:solidFill>
                  <a:schemeClr val="bg1"/>
                </a:solidFill>
              </a:rPr>
              <a:t>Command to Joshua</a:t>
            </a:r>
          </a:p>
          <a:p>
            <a:pPr lvl="2">
              <a:spcBef>
                <a:spcPts val="0"/>
              </a:spcBef>
              <a:spcAft>
                <a:spcPts val="0"/>
              </a:spcAft>
              <a:buFont typeface="Arial" panose="020B0604020202020204" pitchFamily="34" charset="0"/>
              <a:buChar char="►"/>
              <a:tabLst>
                <a:tab pos="133350" algn="l"/>
              </a:tabLst>
            </a:pPr>
            <a:r>
              <a:rPr lang="en-US" sz="2600" dirty="0">
                <a:solidFill>
                  <a:schemeClr val="bg1"/>
                </a:solidFill>
              </a:rPr>
              <a:t>Joshua 1:5-9 – “Be strong and courageous”</a:t>
            </a:r>
          </a:p>
          <a:p>
            <a:pPr lvl="1">
              <a:spcBef>
                <a:spcPts val="0"/>
              </a:spcBef>
              <a:spcAft>
                <a:spcPts val="0"/>
              </a:spcAft>
              <a:buFont typeface="Arial" panose="020B0604020202020204" pitchFamily="34" charset="0"/>
              <a:buChar char="►"/>
              <a:tabLst>
                <a:tab pos="133350" algn="l"/>
              </a:tabLst>
            </a:pPr>
            <a:r>
              <a:rPr lang="en-US" sz="2800" dirty="0">
                <a:solidFill>
                  <a:schemeClr val="bg1"/>
                </a:solidFill>
              </a:rPr>
              <a:t>Peter walking on water</a:t>
            </a:r>
          </a:p>
          <a:p>
            <a:pPr lvl="2">
              <a:spcBef>
                <a:spcPts val="0"/>
              </a:spcBef>
              <a:spcAft>
                <a:spcPts val="0"/>
              </a:spcAft>
              <a:buFont typeface="Arial" panose="020B0604020202020204" pitchFamily="34" charset="0"/>
              <a:buChar char="►"/>
              <a:tabLst>
                <a:tab pos="133350" algn="l"/>
              </a:tabLst>
            </a:pPr>
            <a:r>
              <a:rPr lang="en-US" sz="2600" dirty="0">
                <a:solidFill>
                  <a:schemeClr val="bg1"/>
                </a:solidFill>
              </a:rPr>
              <a:t>Matthew 14:25-31 – “O you of little faith”</a:t>
            </a:r>
          </a:p>
        </p:txBody>
      </p:sp>
      <p:sp>
        <p:nvSpPr>
          <p:cNvPr id="7" name="Title 1">
            <a:extLst>
              <a:ext uri="{FF2B5EF4-FFF2-40B4-BE49-F238E27FC236}">
                <a16:creationId xmlns:a16="http://schemas.microsoft.com/office/drawing/2014/main" id="{58D1544A-1027-70C9-2CAB-3AB92CCFABDC}"/>
              </a:ext>
            </a:extLst>
          </p:cNvPr>
          <p:cNvSpPr txBox="1">
            <a:spLocks noGrp="1"/>
          </p:cNvSpPr>
          <p:nvPr>
            <p:ph type="title"/>
          </p:nvPr>
        </p:nvSpPr>
        <p:spPr>
          <a:xfrm>
            <a:off x="457199" y="457200"/>
            <a:ext cx="6780727"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chemeClr val="bg1"/>
                </a:solidFill>
              </a:rPr>
              <a:t>Confident Of Our Salvation</a:t>
            </a:r>
          </a:p>
        </p:txBody>
      </p:sp>
    </p:spTree>
    <p:extLst>
      <p:ext uri="{BB962C8B-B14F-4D97-AF65-F5344CB8AC3E}">
        <p14:creationId xmlns:p14="http://schemas.microsoft.com/office/powerpoint/2010/main" val="1900940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7D4C290-A17B-70B3-51F0-0DFF05315C5C}"/>
              </a:ext>
            </a:extLst>
          </p:cNvPr>
          <p:cNvSpPr txBox="1"/>
          <p:nvPr/>
        </p:nvSpPr>
        <p:spPr>
          <a:xfrm>
            <a:off x="457200" y="1371600"/>
            <a:ext cx="8339070" cy="5262979"/>
          </a:xfrm>
          <a:prstGeom prst="rect">
            <a:avLst/>
          </a:prstGeom>
          <a:noFill/>
        </p:spPr>
        <p:txBody>
          <a:bodyPr wrap="square">
            <a:spAutoFit/>
          </a:bodyPr>
          <a:lstStyle/>
          <a:p>
            <a:pPr marL="282575" indent="-276225">
              <a:buClr>
                <a:schemeClr val="tx1"/>
              </a:buClr>
              <a:buSzPct val="80000"/>
              <a:buFont typeface="Arial" panose="020B0604020202020204" pitchFamily="34" charset="0"/>
              <a:buChar char="►"/>
            </a:pPr>
            <a:r>
              <a:rPr lang="en-US" sz="2800" dirty="0">
                <a:solidFill>
                  <a:schemeClr val="bg1"/>
                </a:solidFill>
              </a:rPr>
              <a:t>John 14:1-7 – “Let not your hearts be troubled”</a:t>
            </a:r>
          </a:p>
          <a:p>
            <a:pPr marL="282575" indent="-276225">
              <a:buClr>
                <a:schemeClr val="tx1"/>
              </a:buClr>
              <a:buSzPct val="80000"/>
              <a:buFont typeface="Arial" panose="020B0604020202020204" pitchFamily="34" charset="0"/>
              <a:buChar char="►"/>
            </a:pPr>
            <a:r>
              <a:rPr lang="en-US" sz="2800" dirty="0">
                <a:solidFill>
                  <a:schemeClr val="bg1"/>
                </a:solidFill>
              </a:rPr>
              <a:t>Philippians 2:12-13 – “… it is God who works in you”</a:t>
            </a:r>
          </a:p>
          <a:p>
            <a:pPr marL="282575" indent="-276225">
              <a:buClr>
                <a:schemeClr val="tx1"/>
              </a:buClr>
              <a:buSzPct val="80000"/>
              <a:buFont typeface="Arial" panose="020B0604020202020204" pitchFamily="34" charset="0"/>
              <a:buChar char="►"/>
            </a:pPr>
            <a:r>
              <a:rPr lang="en-US" sz="2800" dirty="0">
                <a:solidFill>
                  <a:schemeClr val="bg1"/>
                </a:solidFill>
              </a:rPr>
              <a:t>Philippians1:6 – “will bring it to completion”</a:t>
            </a:r>
          </a:p>
          <a:p>
            <a:pPr marL="282575" indent="-276225">
              <a:buClr>
                <a:schemeClr val="tx1"/>
              </a:buClr>
              <a:buSzPct val="80000"/>
              <a:buFont typeface="Arial" panose="020B0604020202020204" pitchFamily="34" charset="0"/>
              <a:buChar char="►"/>
            </a:pPr>
            <a:r>
              <a:rPr lang="en-US" sz="2800" dirty="0">
                <a:solidFill>
                  <a:schemeClr val="bg1"/>
                </a:solidFill>
              </a:rPr>
              <a:t>Satan plants seeds of doubt to weaken our faith in God’s assurance of salvation</a:t>
            </a:r>
          </a:p>
          <a:p>
            <a:pPr marL="739775" lvl="2" indent="-276225">
              <a:buClr>
                <a:schemeClr val="tx1"/>
              </a:buClr>
              <a:buSzPct val="80000"/>
              <a:buFont typeface="Arial" panose="020B0604020202020204" pitchFamily="34" charset="0"/>
              <a:buChar char="►"/>
            </a:pPr>
            <a:r>
              <a:rPr lang="en-US" sz="2800" dirty="0">
                <a:solidFill>
                  <a:schemeClr val="bg1"/>
                </a:solidFill>
              </a:rPr>
              <a:t>I Peter 1:3-5 – “… by God's power are being guarded …”</a:t>
            </a:r>
          </a:p>
          <a:p>
            <a:pPr marL="282575" indent="-276225">
              <a:buClr>
                <a:schemeClr val="tx1"/>
              </a:buClr>
              <a:buSzPct val="80000"/>
              <a:buFont typeface="Arial" panose="020B0604020202020204" pitchFamily="34" charset="0"/>
              <a:buChar char="►"/>
            </a:pPr>
            <a:r>
              <a:rPr lang="en-US" sz="2800" dirty="0">
                <a:solidFill>
                  <a:schemeClr val="bg1"/>
                </a:solidFill>
              </a:rPr>
              <a:t>Walking in the light, we have fullness of joy and a confident faith of salvation in the Lord</a:t>
            </a:r>
          </a:p>
          <a:p>
            <a:pPr marL="739775" lvl="2" indent="-276225">
              <a:buClr>
                <a:schemeClr val="tx1"/>
              </a:buClr>
              <a:buSzPct val="80000"/>
              <a:buFont typeface="Arial" panose="020B0604020202020204" pitchFamily="34" charset="0"/>
              <a:buChar char="►"/>
            </a:pPr>
            <a:r>
              <a:rPr lang="en-US" sz="2800" dirty="0">
                <a:solidFill>
                  <a:schemeClr val="bg1"/>
                </a:solidFill>
              </a:rPr>
              <a:t>I John 1:4-9 – “… God is light”</a:t>
            </a:r>
          </a:p>
        </p:txBody>
      </p:sp>
      <p:sp>
        <p:nvSpPr>
          <p:cNvPr id="7" name="Title 1">
            <a:extLst>
              <a:ext uri="{FF2B5EF4-FFF2-40B4-BE49-F238E27FC236}">
                <a16:creationId xmlns:a16="http://schemas.microsoft.com/office/drawing/2014/main" id="{42B9B73F-E08F-958B-6724-70F9D003A4FB}"/>
              </a:ext>
            </a:extLst>
          </p:cNvPr>
          <p:cNvSpPr txBox="1">
            <a:spLocks noGrp="1"/>
          </p:cNvSpPr>
          <p:nvPr>
            <p:ph type="title"/>
          </p:nvPr>
        </p:nvSpPr>
        <p:spPr>
          <a:xfrm>
            <a:off x="457199" y="457200"/>
            <a:ext cx="6780727" cy="707886"/>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cap="none" dirty="0">
                <a:solidFill>
                  <a:schemeClr val="bg1"/>
                </a:solidFill>
              </a:rPr>
              <a:t>Confident Of Our Salvation</a:t>
            </a:r>
          </a:p>
        </p:txBody>
      </p:sp>
    </p:spTree>
    <p:extLst>
      <p:ext uri="{BB962C8B-B14F-4D97-AF65-F5344CB8AC3E}">
        <p14:creationId xmlns:p14="http://schemas.microsoft.com/office/powerpoint/2010/main" val="43257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Hear the Word of God</a:t>
            </a:r>
          </a:p>
          <a:p>
            <a:pPr lvl="1">
              <a:spcBef>
                <a:spcPts val="0"/>
              </a:spcBef>
              <a:spcAft>
                <a:spcPts val="0"/>
              </a:spcAft>
              <a:buClr>
                <a:schemeClr val="tx1"/>
              </a:buClr>
              <a:buFont typeface="Arial" panose="020B0604020202020204" pitchFamily="34" charset="0"/>
              <a:buChar char="►"/>
            </a:pPr>
            <a:r>
              <a:rPr lang="en-US" sz="3200" dirty="0">
                <a:solidFill>
                  <a:schemeClr val="bg1"/>
                </a:solidFill>
                <a:cs typeface="Arial" panose="020B0604020202020204" pitchFamily="34" charset="0"/>
              </a:rPr>
              <a:t>James 1:21 – “… receive with meekness the implanted word, which is able to save your souls.”</a:t>
            </a:r>
          </a:p>
          <a:p>
            <a:pPr marL="0" lvl="1" indent="0">
              <a:spcBef>
                <a:spcPts val="0"/>
              </a:spcBef>
              <a:spcAft>
                <a:spcPts val="0"/>
              </a:spcAft>
              <a:buClr>
                <a:schemeClr val="bg1"/>
              </a:buClr>
              <a:buSzPct val="100000"/>
              <a:buNone/>
            </a:pPr>
            <a:endParaRPr lang="en-US" sz="3200" dirty="0">
              <a:solidFill>
                <a:schemeClr val="bg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bg1"/>
                </a:solidFill>
                <a:cs typeface="Arial" panose="020B0604020202020204" pitchFamily="34" charset="0"/>
              </a:rPr>
              <a:t>Believe the Gospel message about Jesus</a:t>
            </a:r>
          </a:p>
          <a:p>
            <a:pPr lvl="1">
              <a:spcBef>
                <a:spcPts val="0"/>
              </a:spcBef>
              <a:spcAft>
                <a:spcPts val="0"/>
              </a:spcAft>
              <a:buClr>
                <a:schemeClr val="tx1"/>
              </a:buClr>
              <a:buFont typeface="Arial" panose="020B0604020202020204" pitchFamily="34" charset="0"/>
              <a:buChar char="►"/>
            </a:pPr>
            <a:r>
              <a:rPr lang="en-US" sz="3200" dirty="0">
                <a:solidFill>
                  <a:schemeClr val="bg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bg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508</TotalTime>
  <Words>3856</Words>
  <Application>Microsoft Office PowerPoint</Application>
  <PresentationFormat>On-screen Show (4:3)</PresentationFormat>
  <Paragraphs>160</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Century Gothic</vt:lpstr>
      <vt:lpstr>PCSB Greek</vt:lpstr>
      <vt:lpstr>Wingdings 3</vt:lpstr>
      <vt:lpstr>Slice</vt:lpstr>
      <vt:lpstr>Confident Of Our Salvation</vt:lpstr>
      <vt:lpstr>PowerPoint Presentation</vt:lpstr>
      <vt:lpstr>PowerPoint Presentation</vt:lpstr>
      <vt:lpstr>PowerPoint Presentation</vt:lpstr>
      <vt:lpstr>Confident Of Our Salvation</vt:lpstr>
      <vt:lpstr>Confident Of Our Salvation</vt:lpstr>
      <vt:lpstr>Confident Of Our Salvation</vt:lpstr>
      <vt:lpstr>Confident Of Our Salvation</vt:lpstr>
      <vt:lpstr>Obeying The Gospel</vt:lpstr>
      <vt:lpstr>Obeying The Gospel</vt:lpstr>
      <vt:lpstr>Obeying The Gospel</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Confident Of Our Salvation</dc:title>
  <dc:subject/>
  <dc:creator>Richard Lidh; Joe Price</dc:creator>
  <cp:keywords/>
  <cp:lastModifiedBy>Richard Lidh</cp:lastModifiedBy>
  <cp:revision>61</cp:revision>
  <cp:lastPrinted>2025-09-20T19:15:47Z</cp:lastPrinted>
  <dcterms:created xsi:type="dcterms:W3CDTF">2013-01-27T09:14:16Z</dcterms:created>
  <dcterms:modified xsi:type="dcterms:W3CDTF">2025-09-27T21:07:41Z</dcterms:modified>
  <cp:category/>
</cp:coreProperties>
</file>